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1" r:id="rId4"/>
    <p:sldId id="305" r:id="rId5"/>
    <p:sldId id="306" r:id="rId6"/>
    <p:sldId id="294" r:id="rId7"/>
    <p:sldId id="297" r:id="rId8"/>
    <p:sldId id="298" r:id="rId9"/>
    <p:sldId id="292" r:id="rId10"/>
    <p:sldId id="307" r:id="rId11"/>
    <p:sldId id="283" r:id="rId12"/>
    <p:sldId id="284" r:id="rId13"/>
    <p:sldId id="295" r:id="rId14"/>
    <p:sldId id="296" r:id="rId15"/>
    <p:sldId id="301" r:id="rId16"/>
    <p:sldId id="299" r:id="rId17"/>
    <p:sldId id="302" r:id="rId18"/>
    <p:sldId id="303" r:id="rId19"/>
    <p:sldId id="300" r:id="rId20"/>
    <p:sldId id="304" r:id="rId21"/>
    <p:sldId id="285" r:id="rId22"/>
    <p:sldId id="286" r:id="rId23"/>
    <p:sldId id="291" r:id="rId24"/>
    <p:sldId id="290" r:id="rId25"/>
    <p:sldId id="287" r:id="rId26"/>
    <p:sldId id="288" r:id="rId27"/>
    <p:sldId id="308" r:id="rId28"/>
    <p:sldId id="309" r:id="rId29"/>
    <p:sldId id="280" r:id="rId30"/>
  </p:sldIdLst>
  <p:sldSz cx="9144000" cy="6858000" type="screen4x3"/>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1"/>
      </p:bgRef>
    </p:bg>
    <p:spTree>
      <p:nvGrpSpPr>
        <p:cNvPr id="1" name=""/>
        <p:cNvGrpSpPr/>
        <p:nvPr/>
      </p:nvGrpSpPr>
      <p:grpSpPr>
        <a:xfrm>
          <a:off x="0" y="0"/>
          <a:ext cx="0" cy="0"/>
          <a:chOff x="0" y="0"/>
          <a:chExt cx="0" cy="0"/>
        </a:xfrm>
      </p:grpSpPr>
      <p:sp>
        <p:nvSpPr>
          <p:cNvPr id="8" name="Retângulo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reto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ítul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t-BR" smtClean="0"/>
              <a:t>Clique para editar o estilo do título mestre</a:t>
            </a:r>
            <a:endParaRPr kumimoji="0" lang="en-US"/>
          </a:p>
        </p:txBody>
      </p:sp>
      <p:sp>
        <p:nvSpPr>
          <p:cNvPr id="25" name="Subtítu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31" name="Espaço Reservado para Dat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E700DB3-DBF0-4086-B675-117E7A9610B8}" type="datetimeFigureOut">
              <a:rPr lang="pt-BR" smtClean="0"/>
              <a:pPr/>
              <a:t>06/03/2018</a:t>
            </a:fld>
            <a:endParaRPr lang="pt-BR"/>
          </a:p>
        </p:txBody>
      </p:sp>
      <p:sp>
        <p:nvSpPr>
          <p:cNvPr id="18" name="Espaço Reservado para Rodapé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t-BR"/>
          </a:p>
        </p:txBody>
      </p:sp>
      <p:sp>
        <p:nvSpPr>
          <p:cNvPr id="29" name="Espaço Reservado para Número de Slid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274955"/>
            <a:ext cx="1524000" cy="5851525"/>
          </a:xfrm>
        </p:spPr>
        <p:txBody>
          <a:bodyPr vert="eaVert" ancho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242816" y="6557946"/>
            <a:ext cx="2002464" cy="226902"/>
          </a:xfrm>
        </p:spPr>
        <p:txBody>
          <a:bodyPr/>
          <a:lstStyle>
            <a:extLst/>
          </a:lstStyle>
          <a:p>
            <a:fld id="{2E700DB3-DBF0-4086-B675-117E7A9610B8}" type="datetimeFigureOut">
              <a:rPr lang="pt-BR" smtClean="0"/>
              <a:pPr/>
              <a:t>06/03/2018</a:t>
            </a:fld>
            <a:endParaRPr lang="pt-BR"/>
          </a:p>
        </p:txBody>
      </p:sp>
      <p:sp>
        <p:nvSpPr>
          <p:cNvPr id="5" name="Espaço Reservado para Rodapé 4"/>
          <p:cNvSpPr>
            <a:spLocks noGrp="1"/>
          </p:cNvSpPr>
          <p:nvPr>
            <p:ph type="ftr" sz="quarter" idx="11"/>
          </p:nvPr>
        </p:nvSpPr>
        <p:spPr>
          <a:xfrm>
            <a:off x="457200" y="6556248"/>
            <a:ext cx="3657600" cy="228600"/>
          </a:xfrm>
        </p:spPr>
        <p:txBody>
          <a:bodyPr/>
          <a:lstStyle>
            <a:extLst/>
          </a:lstStyle>
          <a:p>
            <a:endParaRPr lang="pt-BR"/>
          </a:p>
        </p:txBody>
      </p:sp>
      <p:sp>
        <p:nvSpPr>
          <p:cNvPr id="6" name="Espaço Reservado para Número de Slid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E700DB3-DBF0-4086-B675-117E7A9610B8}" type="datetimeFigureOut">
              <a:rPr lang="pt-BR" smtClean="0"/>
              <a:pPr/>
              <a:t>06/03/2018</a:t>
            </a:fld>
            <a:endParaRPr lang="pt-BR"/>
          </a:p>
        </p:txBody>
      </p:sp>
      <p:sp>
        <p:nvSpPr>
          <p:cNvPr id="5" name="Espaço Reservado para Rodapé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t-BR"/>
          </a:p>
        </p:txBody>
      </p:sp>
      <p:sp>
        <p:nvSpPr>
          <p:cNvPr id="6" name="Espaço Reservado para Número de Slide 5"/>
          <p:cNvSpPr>
            <a:spLocks noGrp="1"/>
          </p:cNvSpPr>
          <p:nvPr>
            <p:ph type="sldNum" sz="quarter" idx="12"/>
          </p:nvPr>
        </p:nvSpPr>
        <p:spPr>
          <a:xfrm>
            <a:off x="6733952" y="6555112"/>
            <a:ext cx="588336" cy="228600"/>
          </a:xfrm>
        </p:spPr>
        <p:txBody>
          <a:bodyPr/>
          <a:lstStyle>
            <a:extLst/>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nchor="b"/>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solidFill>
                  <a:schemeClr val="tx2"/>
                </a:solidFill>
              </a:defRPr>
            </a:lvl1pPr>
            <a:extLst/>
          </a:lstStyle>
          <a:p>
            <a:fld id="{2E700DB3-DBF0-4086-B675-117E7A9610B8}" type="datetimeFigureOut">
              <a:rPr lang="pt-BR" smtClean="0"/>
              <a:pPr/>
              <a:t>06/03/2018</a:t>
            </a:fld>
            <a:endParaRPr lang="pt-BR"/>
          </a:p>
        </p:txBody>
      </p:sp>
      <p:sp>
        <p:nvSpPr>
          <p:cNvPr id="3" name="Espaço Reservado para Rodapé 2"/>
          <p:cNvSpPr>
            <a:spLocks noGrp="1"/>
          </p:cNvSpPr>
          <p:nvPr>
            <p:ph type="ftr" sz="quarter" idx="11"/>
          </p:nvPr>
        </p:nvSpPr>
        <p:spPr/>
        <p:txBody>
          <a:bodyPr/>
          <a:lstStyle>
            <a:lvl1pPr>
              <a:defRPr>
                <a:solidFill>
                  <a:schemeClr val="tx2"/>
                </a:solidFill>
              </a:defRPr>
            </a:lvl1pPr>
            <a:extLst/>
          </a:lstStyle>
          <a:p>
            <a:endParaRPr lang="pt-BR"/>
          </a:p>
        </p:txBody>
      </p:sp>
      <p:sp>
        <p:nvSpPr>
          <p:cNvPr id="4" name="Espaço Reservado para Número de Slide 3"/>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2119D8CF-8DEC-4D9F-84EE-ADF04DFF339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2"/>
      </p:bgRef>
    </p:bg>
    <p:spTree>
      <p:nvGrpSpPr>
        <p:cNvPr id="1" name=""/>
        <p:cNvGrpSpPr/>
        <p:nvPr/>
      </p:nvGrpSpPr>
      <p:grpSpPr>
        <a:xfrm>
          <a:off x="0" y="0"/>
          <a:ext cx="0" cy="0"/>
          <a:chOff x="0" y="0"/>
          <a:chExt cx="0" cy="0"/>
        </a:xfrm>
      </p:grpSpPr>
      <p:sp>
        <p:nvSpPr>
          <p:cNvPr id="8" name="Retângul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t-BR" smtClean="0"/>
              <a:t>Clique para editar o estilo do título mestre</a:t>
            </a:r>
            <a:endParaRPr kumimoji="0" lang="en-US" dirty="0"/>
          </a:p>
        </p:txBody>
      </p:sp>
      <p:sp>
        <p:nvSpPr>
          <p:cNvPr id="4" name="Espaço Reservado para Texto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t-BR" smtClean="0"/>
              <a:t>Clique para editar os estilos do texto mestre</a:t>
            </a:r>
          </a:p>
        </p:txBody>
      </p:sp>
      <p:sp>
        <p:nvSpPr>
          <p:cNvPr id="5" name="Espaço Reservado para Data 4"/>
          <p:cNvSpPr>
            <a:spLocks noGrp="1"/>
          </p:cNvSpPr>
          <p:nvPr>
            <p:ph type="dt" sz="half" idx="10"/>
          </p:nvPr>
        </p:nvSpPr>
        <p:spPr/>
        <p:txBody>
          <a:bodyPr/>
          <a:lstStyle>
            <a:extLst/>
          </a:lstStyle>
          <a:p>
            <a:fld id="{2E700DB3-DBF0-4086-B675-117E7A9610B8}" type="datetimeFigureOut">
              <a:rPr lang="pt-BR" smtClean="0"/>
              <a:pPr/>
              <a:t>06/03/2018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2119D8CF-8DEC-4D9F-84EE-ADF04DFF3391}" type="slidenum">
              <a:rPr lang="pt-BR" smtClean="0"/>
              <a:pPr/>
              <a:t>‹nº›</a:t>
            </a:fld>
            <a:endParaRPr lang="pt-BR"/>
          </a:p>
        </p:txBody>
      </p:sp>
      <p:sp>
        <p:nvSpPr>
          <p:cNvPr id="10" name="Espaço Reservado para Imagem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t-BR" smtClean="0"/>
              <a:t>Clique no ícone para adicionar uma imagem</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Título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t-BR" smtClean="0"/>
              <a:t>Clique para editar o estilo do título mestre</a:t>
            </a:r>
            <a:endParaRPr kumimoji="0" lang="en-US"/>
          </a:p>
        </p:txBody>
      </p:sp>
      <p:sp>
        <p:nvSpPr>
          <p:cNvPr id="31" name="Espaço Reservado para Texto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7" name="Espaço Reservado para Dat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E700DB3-DBF0-4086-B675-117E7A9610B8}" type="datetimeFigureOut">
              <a:rPr lang="pt-BR" smtClean="0"/>
              <a:pPr/>
              <a:t>06/03/2018</a:t>
            </a:fld>
            <a:endParaRPr lang="pt-BR"/>
          </a:p>
        </p:txBody>
      </p:sp>
      <p:sp>
        <p:nvSpPr>
          <p:cNvPr id="4" name="Espaço Reservado para Rodapé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t-BR"/>
          </a:p>
        </p:txBody>
      </p:sp>
      <p:sp>
        <p:nvSpPr>
          <p:cNvPr id="16" name="Espaço Reservado para Número de Slid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planalto.gov.br/ccivil_03/_Ato2015-2018/2015/Lei/L13165.htm#art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43808" y="260648"/>
            <a:ext cx="6048672" cy="4608512"/>
          </a:xfrm>
        </p:spPr>
        <p:txBody>
          <a:bodyPr/>
          <a:lstStyle/>
          <a:p>
            <a:r>
              <a:rPr lang="pt-BR" dirty="0" smtClean="0"/>
              <a:t>“Os poderes femininos. A representatividade da mulher na política e na justiça: narrativas sobre direito a igualdade".</a:t>
            </a:r>
            <a:endParaRPr lang="pt-BR" i="1" dirty="0"/>
          </a:p>
        </p:txBody>
      </p:sp>
      <p:sp>
        <p:nvSpPr>
          <p:cNvPr id="4" name="Subtítulo 2"/>
          <p:cNvSpPr txBox="1">
            <a:spLocks/>
          </p:cNvSpPr>
          <p:nvPr/>
        </p:nvSpPr>
        <p:spPr>
          <a:xfrm>
            <a:off x="2915816" y="5301208"/>
            <a:ext cx="6084168" cy="1556792"/>
          </a:xfrm>
          <a:prstGeom prst="rect">
            <a:avLst/>
          </a:prstGeom>
        </p:spPr>
        <p:txBody>
          <a:bodyPr vert="horz" lIns="45720" tIns="0" rIns="45720" bIns="0">
            <a:normAutofit lnSpcReduction="10000"/>
          </a:bodyPr>
          <a:lstStyle/>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pt-BR" sz="2200" b="0" i="0" u="none" strike="noStrike" kern="1200" cap="none" spc="0" normalizeH="0" baseline="0" noProof="0" dirty="0" smtClean="0">
                <a:ln>
                  <a:noFill/>
                </a:ln>
                <a:solidFill>
                  <a:srgbClr val="FFFFFF"/>
                </a:solidFill>
                <a:effectLst/>
                <a:uLnTx/>
                <a:uFillTx/>
                <a:latin typeface="+mn-lt"/>
                <a:ea typeface="+mn-ea"/>
                <a:cs typeface="+mn-cs"/>
              </a:rPr>
              <a:t>Karina Kufa</a:t>
            </a:r>
          </a:p>
          <a:p>
            <a:pPr lvl="0" algn="r">
              <a:spcBef>
                <a:spcPts val="600"/>
              </a:spcBef>
              <a:buClr>
                <a:schemeClr val="tx2"/>
              </a:buClr>
              <a:buSzPct val="73000"/>
              <a:defRPr/>
            </a:pPr>
            <a:r>
              <a:rPr lang="pt-BR" sz="2100" dirty="0" smtClean="0">
                <a:solidFill>
                  <a:srgbClr val="FFFFFF"/>
                </a:solidFill>
              </a:rPr>
              <a:t>Advogada; especialista em direito administrativo pela PUC-SP e em direito eleitoral pela EJEP; professora coordenadora da pós graduação em direito eleitoral do IDP|SP.</a:t>
            </a:r>
            <a:endParaRPr kumimoji="0" lang="pt-BR" sz="21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MULHERES ELEITAS</a:t>
            </a:r>
            <a:endParaRPr lang="en-US" dirty="0"/>
          </a:p>
        </p:txBody>
      </p:sp>
      <p:sp>
        <p:nvSpPr>
          <p:cNvPr id="3" name="Espaço Reservado para Conteúdo 2"/>
          <p:cNvSpPr>
            <a:spLocks noGrp="1"/>
          </p:cNvSpPr>
          <p:nvPr>
            <p:ph idx="1"/>
          </p:nvPr>
        </p:nvSpPr>
        <p:spPr/>
        <p:txBody>
          <a:bodyPr/>
          <a:lstStyle/>
          <a:p>
            <a:r>
              <a:rPr lang="pt-BR" b="1" u="sng" dirty="0"/>
              <a:t>Primeiras eleitas:</a:t>
            </a:r>
            <a:endParaRPr lang="en-US" dirty="0"/>
          </a:p>
          <a:p>
            <a:r>
              <a:rPr lang="pt-BR" dirty="0"/>
              <a:t>1927 em Lages/RS: Alzira Soriano de Souza (Prefeita) – particularidades Ditadura</a:t>
            </a:r>
            <a:endParaRPr lang="en-US" dirty="0"/>
          </a:p>
          <a:p>
            <a:r>
              <a:rPr lang="pt-BR" dirty="0"/>
              <a:t>1933 primeira Deputada Federal, Carlota Queiroz</a:t>
            </a:r>
            <a:endParaRPr lang="en-US" dirty="0"/>
          </a:p>
          <a:p>
            <a:r>
              <a:rPr lang="pt-BR" dirty="0"/>
              <a:t>1989 primeira Senadora, Júnia </a:t>
            </a:r>
            <a:r>
              <a:rPr lang="pt-BR" dirty="0" err="1"/>
              <a:t>Marise</a:t>
            </a:r>
            <a:endParaRPr lang="en-US" dirty="0"/>
          </a:p>
          <a:p>
            <a:r>
              <a:rPr lang="pt-BR" dirty="0"/>
              <a:t>1994 primeira Governadora, Roseane Sarney</a:t>
            </a:r>
            <a:endParaRPr lang="en-US" dirty="0"/>
          </a:p>
          <a:p>
            <a:r>
              <a:rPr lang="pt-BR" dirty="0"/>
              <a:t>2009 primeira Presidente, Dilma </a:t>
            </a:r>
            <a:r>
              <a:rPr lang="pt-BR" dirty="0" err="1"/>
              <a:t>Roussef</a:t>
            </a:r>
            <a:endParaRPr lang="en-US" dirty="0"/>
          </a:p>
          <a:p>
            <a:endParaRPr lang="en-US" dirty="0"/>
          </a:p>
        </p:txBody>
      </p:sp>
    </p:spTree>
    <p:extLst>
      <p:ext uri="{BB962C8B-B14F-4D97-AF65-F5344CB8AC3E}">
        <p14:creationId xmlns:p14="http://schemas.microsoft.com/office/powerpoint/2010/main" val="3622775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3950" y="326163"/>
            <a:ext cx="7239000" cy="870589"/>
          </a:xfrm>
        </p:spPr>
        <p:txBody>
          <a:bodyPr>
            <a:normAutofit/>
          </a:bodyPr>
          <a:lstStyle/>
          <a:p>
            <a:r>
              <a:rPr lang="pt-BR" sz="3200" dirty="0" smtClean="0"/>
              <a:t>Resultados das eleições</a:t>
            </a:r>
            <a:endParaRPr lang="pt-BR" sz="3200" dirty="0"/>
          </a:p>
        </p:txBody>
      </p:sp>
      <p:sp>
        <p:nvSpPr>
          <p:cNvPr id="3" name="Espaço Reservado para Conteúdo 2"/>
          <p:cNvSpPr>
            <a:spLocks noGrp="1"/>
          </p:cNvSpPr>
          <p:nvPr>
            <p:ph idx="1"/>
          </p:nvPr>
        </p:nvSpPr>
        <p:spPr>
          <a:xfrm>
            <a:off x="457200" y="1628800"/>
            <a:ext cx="7239000" cy="4826936"/>
          </a:xfrm>
        </p:spPr>
        <p:txBody>
          <a:bodyPr>
            <a:normAutofit/>
          </a:bodyPr>
          <a:lstStyle/>
          <a:p>
            <a:pPr marL="0" indent="0" algn="just">
              <a:buNone/>
            </a:pPr>
            <a:endParaRPr lang="pt-BR" i="1" dirty="0"/>
          </a:p>
          <a:p>
            <a:pPr marL="0" indent="0" algn="just">
              <a:buNone/>
            </a:pP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775893695"/>
              </p:ext>
            </p:extLst>
          </p:nvPr>
        </p:nvGraphicFramePr>
        <p:xfrm>
          <a:off x="827584" y="2060848"/>
          <a:ext cx="6490817" cy="1728192"/>
        </p:xfrm>
        <a:graphic>
          <a:graphicData uri="http://schemas.openxmlformats.org/drawingml/2006/table">
            <a:tbl>
              <a:tblPr firstRow="1" firstCol="1" bandRow="1">
                <a:tableStyleId>{5C22544A-7EE6-4342-B048-85BDC9FD1C3A}</a:tableStyleId>
              </a:tblPr>
              <a:tblGrid>
                <a:gridCol w="903819"/>
                <a:gridCol w="2849251"/>
                <a:gridCol w="659054"/>
                <a:gridCol w="2078693"/>
              </a:tblGrid>
              <a:tr h="228252">
                <a:tc gridSpan="2">
                  <a:txBody>
                    <a:bodyPr/>
                    <a:lstStyle/>
                    <a:p>
                      <a:pPr algn="ctr">
                        <a:lnSpc>
                          <a:spcPct val="115000"/>
                        </a:lnSpc>
                        <a:spcAft>
                          <a:spcPts val="0"/>
                        </a:spcAft>
                      </a:pPr>
                      <a:r>
                        <a:rPr lang="pt-BR" sz="1000" dirty="0">
                          <a:effectLst/>
                        </a:rPr>
                        <a:t>Deputadas Estaduais/Distritais</a:t>
                      </a:r>
                      <a:endParaRPr lang="en-US" sz="1100" dirty="0">
                        <a:effectLst/>
                        <a:latin typeface="Calibri"/>
                        <a:ea typeface="Calibri"/>
                        <a:cs typeface="Times New Roman"/>
                      </a:endParaRPr>
                    </a:p>
                  </a:txBody>
                  <a:tcPr marL="44450" marR="44450" marT="0" marB="0" anchor="ctr"/>
                </a:tc>
                <a:tc hMerge="1">
                  <a:txBody>
                    <a:bodyPr/>
                    <a:lstStyle/>
                    <a:p>
                      <a:endParaRPr lang="en-US"/>
                    </a:p>
                  </a:txBody>
                  <a:tcPr/>
                </a:tc>
                <a:tc gridSpan="2">
                  <a:txBody>
                    <a:bodyPr/>
                    <a:lstStyle/>
                    <a:p>
                      <a:pPr algn="ctr">
                        <a:lnSpc>
                          <a:spcPct val="115000"/>
                        </a:lnSpc>
                        <a:spcAft>
                          <a:spcPts val="0"/>
                        </a:spcAft>
                      </a:pPr>
                      <a:r>
                        <a:rPr lang="pt-BR" sz="1000">
                          <a:effectLst/>
                        </a:rPr>
                        <a:t>Vereadoras</a:t>
                      </a:r>
                      <a:endParaRPr lang="en-US" sz="1100">
                        <a:effectLst/>
                        <a:latin typeface="Calibri"/>
                        <a:ea typeface="Calibri"/>
                        <a:cs typeface="Times New Roman"/>
                      </a:endParaRPr>
                    </a:p>
                  </a:txBody>
                  <a:tcPr marL="44450" marR="44450" marT="0" marB="0" anchor="ctr"/>
                </a:tc>
                <a:tc hMerge="1">
                  <a:txBody>
                    <a:bodyPr/>
                    <a:lstStyle/>
                    <a:p>
                      <a:endParaRPr lang="en-US"/>
                    </a:p>
                  </a:txBody>
                  <a:tcPr/>
                </a:tc>
              </a:tr>
              <a:tr h="249990">
                <a:tc>
                  <a:txBody>
                    <a:bodyPr/>
                    <a:lstStyle/>
                    <a:p>
                      <a:pPr algn="ctr">
                        <a:lnSpc>
                          <a:spcPct val="115000"/>
                        </a:lnSpc>
                        <a:spcAft>
                          <a:spcPts val="0"/>
                        </a:spcAft>
                      </a:pPr>
                      <a:r>
                        <a:rPr lang="pt-BR" sz="1000">
                          <a:effectLst/>
                        </a:rPr>
                        <a:t>Ano</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a:effectLst/>
                        </a:rPr>
                        <a:t>% de Mulheres</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a:effectLst/>
                        </a:rPr>
                        <a:t>Ano</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dirty="0">
                          <a:effectLst/>
                        </a:rPr>
                        <a:t>% de Mulheres</a:t>
                      </a:r>
                      <a:endParaRPr lang="en-US" sz="1100" dirty="0">
                        <a:effectLst/>
                        <a:latin typeface="Calibri"/>
                        <a:ea typeface="Calibri"/>
                        <a:cs typeface="Times New Roman"/>
                      </a:endParaRPr>
                    </a:p>
                  </a:txBody>
                  <a:tcPr marL="44450" marR="44450" marT="0" marB="0" anchor="ctr"/>
                </a:tc>
              </a:tr>
              <a:tr h="249990">
                <a:tc>
                  <a:txBody>
                    <a:bodyPr/>
                    <a:lstStyle/>
                    <a:p>
                      <a:pPr algn="ctr">
                        <a:lnSpc>
                          <a:spcPct val="115000"/>
                        </a:lnSpc>
                        <a:spcAft>
                          <a:spcPts val="0"/>
                        </a:spcAft>
                      </a:pPr>
                      <a:r>
                        <a:rPr lang="pt-BR" sz="1000">
                          <a:effectLst/>
                        </a:rPr>
                        <a:t>1998</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10,10%</a:t>
                      </a:r>
                      <a:endParaRPr lang="en-US"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rPr>
                        <a:t>2000</a:t>
                      </a:r>
                      <a:endParaRPr lang="en-US"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12,63%</a:t>
                      </a:r>
                      <a:endParaRPr lang="en-US" sz="1100" dirty="0">
                        <a:effectLst/>
                        <a:latin typeface="Calibri"/>
                        <a:ea typeface="Calibri"/>
                        <a:cs typeface="Times New Roman"/>
                      </a:endParaRPr>
                    </a:p>
                  </a:txBody>
                  <a:tcPr marL="44450" marR="44450" marT="0" marB="0" anchor="b"/>
                </a:tc>
              </a:tr>
              <a:tr h="249990">
                <a:tc>
                  <a:txBody>
                    <a:bodyPr/>
                    <a:lstStyle/>
                    <a:p>
                      <a:pPr algn="ctr">
                        <a:lnSpc>
                          <a:spcPct val="115000"/>
                        </a:lnSpc>
                        <a:spcAft>
                          <a:spcPts val="0"/>
                        </a:spcAft>
                      </a:pPr>
                      <a:r>
                        <a:rPr lang="pt-BR" sz="1000">
                          <a:effectLst/>
                        </a:rPr>
                        <a:t>2002</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highlight>
                            <a:srgbClr val="FFFF00"/>
                          </a:highlight>
                        </a:rPr>
                        <a:t>12,65%</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2004</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12,63%</a:t>
                      </a:r>
                      <a:endParaRPr lang="en-US" sz="1100" dirty="0">
                        <a:effectLst/>
                        <a:latin typeface="Calibri"/>
                        <a:ea typeface="Calibri"/>
                        <a:cs typeface="Times New Roman"/>
                      </a:endParaRPr>
                    </a:p>
                  </a:txBody>
                  <a:tcPr marL="44450" marR="44450" marT="0" marB="0" anchor="b"/>
                </a:tc>
              </a:tr>
              <a:tr h="249990">
                <a:tc>
                  <a:txBody>
                    <a:bodyPr/>
                    <a:lstStyle/>
                    <a:p>
                      <a:pPr algn="ctr">
                        <a:lnSpc>
                          <a:spcPct val="115000"/>
                        </a:lnSpc>
                        <a:spcAft>
                          <a:spcPts val="0"/>
                        </a:spcAft>
                      </a:pPr>
                      <a:r>
                        <a:rPr lang="pt-BR" sz="1000">
                          <a:effectLst/>
                        </a:rPr>
                        <a:t>2006</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highlight>
                            <a:srgbClr val="FFFF00"/>
                          </a:highlight>
                        </a:rPr>
                        <a:t>11,71%</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2008</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12,53%</a:t>
                      </a:r>
                      <a:endParaRPr lang="en-US" sz="1100" dirty="0">
                        <a:effectLst/>
                        <a:latin typeface="Calibri"/>
                        <a:ea typeface="Calibri"/>
                        <a:cs typeface="Times New Roman"/>
                      </a:endParaRPr>
                    </a:p>
                  </a:txBody>
                  <a:tcPr marL="44450" marR="44450" marT="0" marB="0" anchor="b"/>
                </a:tc>
              </a:tr>
              <a:tr h="249990">
                <a:tc>
                  <a:txBody>
                    <a:bodyPr/>
                    <a:lstStyle/>
                    <a:p>
                      <a:pPr algn="ctr">
                        <a:lnSpc>
                          <a:spcPct val="115000"/>
                        </a:lnSpc>
                        <a:spcAft>
                          <a:spcPts val="0"/>
                        </a:spcAft>
                      </a:pPr>
                      <a:r>
                        <a:rPr lang="pt-BR" sz="1000">
                          <a:effectLst/>
                        </a:rPr>
                        <a:t>2010</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highlight>
                            <a:srgbClr val="FFFF00"/>
                          </a:highlight>
                        </a:rPr>
                        <a:t>13,03%</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2012</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13,33%</a:t>
                      </a:r>
                      <a:endParaRPr lang="en-US" sz="1100" dirty="0">
                        <a:effectLst/>
                        <a:latin typeface="Calibri"/>
                        <a:ea typeface="Calibri"/>
                        <a:cs typeface="Times New Roman"/>
                      </a:endParaRPr>
                    </a:p>
                  </a:txBody>
                  <a:tcPr marL="44450" marR="44450" marT="0" marB="0" anchor="b"/>
                </a:tc>
              </a:tr>
              <a:tr h="249990">
                <a:tc>
                  <a:txBody>
                    <a:bodyPr/>
                    <a:lstStyle/>
                    <a:p>
                      <a:pPr algn="ctr">
                        <a:lnSpc>
                          <a:spcPct val="115000"/>
                        </a:lnSpc>
                        <a:spcAft>
                          <a:spcPts val="0"/>
                        </a:spcAft>
                      </a:pPr>
                      <a:r>
                        <a:rPr lang="pt-BR" sz="1000">
                          <a:effectLst/>
                        </a:rPr>
                        <a:t>2014</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11,33%</a:t>
                      </a:r>
                      <a:endParaRPr lang="en-US"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2016</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highlight>
                            <a:srgbClr val="FFFF00"/>
                          </a:highlight>
                        </a:rPr>
                        <a:t>13,51%</a:t>
                      </a:r>
                      <a:endParaRPr lang="en-US" sz="1100" dirty="0">
                        <a:effectLst/>
                        <a:latin typeface="Calibri"/>
                        <a:ea typeface="Calibri"/>
                        <a:cs typeface="Times New Roman"/>
                      </a:endParaRPr>
                    </a:p>
                  </a:txBody>
                  <a:tcPr marL="44450" marR="44450" marT="0" marB="0" anchor="b"/>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874228543"/>
              </p:ext>
            </p:extLst>
          </p:nvPr>
        </p:nvGraphicFramePr>
        <p:xfrm>
          <a:off x="834908" y="4549571"/>
          <a:ext cx="6552728" cy="1327388"/>
        </p:xfrm>
        <a:graphic>
          <a:graphicData uri="http://schemas.openxmlformats.org/drawingml/2006/table">
            <a:tbl>
              <a:tblPr firstRow="1" firstCol="1" bandRow="1">
                <a:tableStyleId>{5C22544A-7EE6-4342-B048-85BDC9FD1C3A}</a:tableStyleId>
              </a:tblPr>
              <a:tblGrid>
                <a:gridCol w="1451645"/>
                <a:gridCol w="1344224"/>
                <a:gridCol w="1344224"/>
                <a:gridCol w="1344224"/>
                <a:gridCol w="1068411"/>
              </a:tblGrid>
              <a:tr h="0">
                <a:tc rowSpan="2">
                  <a:txBody>
                    <a:bodyPr/>
                    <a:lstStyle/>
                    <a:p>
                      <a:pPr algn="ctr">
                        <a:lnSpc>
                          <a:spcPct val="115000"/>
                        </a:lnSpc>
                        <a:spcAft>
                          <a:spcPts val="0"/>
                        </a:spcAft>
                      </a:pPr>
                      <a:r>
                        <a:rPr lang="pt-BR" sz="1000">
                          <a:effectLst/>
                        </a:rPr>
                        <a:t>GÊNERO</a:t>
                      </a:r>
                      <a:endParaRPr lang="en-US" sz="1100">
                        <a:effectLst/>
                        <a:latin typeface="Calibri"/>
                        <a:ea typeface="Calibri"/>
                        <a:cs typeface="Times New Roman"/>
                      </a:endParaRPr>
                    </a:p>
                  </a:txBody>
                  <a:tcPr marL="44450" marR="44450" marT="0" marB="0" anchor="ctr"/>
                </a:tc>
                <a:tc gridSpan="2">
                  <a:txBody>
                    <a:bodyPr/>
                    <a:lstStyle/>
                    <a:p>
                      <a:pPr algn="ctr">
                        <a:lnSpc>
                          <a:spcPct val="115000"/>
                        </a:lnSpc>
                        <a:spcAft>
                          <a:spcPts val="0"/>
                        </a:spcAft>
                      </a:pPr>
                      <a:r>
                        <a:rPr lang="pt-BR" sz="1000">
                          <a:effectLst/>
                        </a:rPr>
                        <a:t>2012</a:t>
                      </a:r>
                      <a:endParaRPr lang="en-US" sz="1100">
                        <a:effectLst/>
                        <a:latin typeface="Calibri"/>
                        <a:ea typeface="Calibri"/>
                        <a:cs typeface="Times New Roman"/>
                      </a:endParaRPr>
                    </a:p>
                  </a:txBody>
                  <a:tcPr marL="44450" marR="44450" marT="0" marB="0" anchor="ctr"/>
                </a:tc>
                <a:tc hMerge="1">
                  <a:txBody>
                    <a:bodyPr/>
                    <a:lstStyle/>
                    <a:p>
                      <a:endParaRPr lang="en-US"/>
                    </a:p>
                  </a:txBody>
                  <a:tcPr/>
                </a:tc>
                <a:tc gridSpan="2">
                  <a:txBody>
                    <a:bodyPr/>
                    <a:lstStyle/>
                    <a:p>
                      <a:pPr algn="ctr">
                        <a:lnSpc>
                          <a:spcPct val="115000"/>
                        </a:lnSpc>
                        <a:spcAft>
                          <a:spcPts val="0"/>
                        </a:spcAft>
                      </a:pPr>
                      <a:r>
                        <a:rPr lang="pt-BR" sz="1000">
                          <a:effectLst/>
                        </a:rPr>
                        <a:t>2016</a:t>
                      </a:r>
                      <a:endParaRPr lang="en-US" sz="1100">
                        <a:effectLst/>
                        <a:latin typeface="Calibri"/>
                        <a:ea typeface="Calibri"/>
                        <a:cs typeface="Times New Roman"/>
                      </a:endParaRPr>
                    </a:p>
                  </a:txBody>
                  <a:tcPr marL="44450" marR="44450" marT="0" marB="0" anchor="ctr"/>
                </a:tc>
                <a:tc hMerge="1">
                  <a:txBody>
                    <a:bodyPr/>
                    <a:lstStyle/>
                    <a:p>
                      <a:endParaRPr lang="en-US"/>
                    </a:p>
                  </a:txBody>
                  <a:tcPr/>
                </a:tc>
              </a:tr>
              <a:tr h="288032">
                <a:tc vMerge="1">
                  <a:txBody>
                    <a:bodyPr/>
                    <a:lstStyle/>
                    <a:p>
                      <a:endParaRPr lang="en-US"/>
                    </a:p>
                  </a:txBody>
                  <a:tcPr/>
                </a:tc>
                <a:tc>
                  <a:txBody>
                    <a:bodyPr/>
                    <a:lstStyle/>
                    <a:p>
                      <a:pPr algn="ctr">
                        <a:lnSpc>
                          <a:spcPct val="115000"/>
                        </a:lnSpc>
                        <a:spcAft>
                          <a:spcPts val="0"/>
                        </a:spcAft>
                      </a:pPr>
                      <a:r>
                        <a:rPr lang="pt-BR" sz="1000">
                          <a:effectLst/>
                        </a:rPr>
                        <a:t>ELEITOS</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a:effectLst/>
                        </a:rPr>
                        <a:t>%</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a:effectLst/>
                        </a:rPr>
                        <a:t>ELEITOS</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000">
                          <a:effectLst/>
                        </a:rPr>
                        <a:t>%</a:t>
                      </a:r>
                      <a:endParaRPr lang="en-US" sz="1100">
                        <a:effectLst/>
                        <a:latin typeface="Calibri"/>
                        <a:ea typeface="Calibri"/>
                        <a:cs typeface="Times New Roman"/>
                      </a:endParaRPr>
                    </a:p>
                  </a:txBody>
                  <a:tcPr marL="44450" marR="44450" marT="0" marB="0" anchor="ctr"/>
                </a:tc>
              </a:tr>
              <a:tr h="288032">
                <a:tc>
                  <a:txBody>
                    <a:bodyPr/>
                    <a:lstStyle/>
                    <a:p>
                      <a:pPr>
                        <a:lnSpc>
                          <a:spcPct val="115000"/>
                        </a:lnSpc>
                        <a:spcAft>
                          <a:spcPts val="0"/>
                        </a:spcAft>
                      </a:pPr>
                      <a:r>
                        <a:rPr lang="pt-BR" sz="1000">
                          <a:effectLst/>
                        </a:rPr>
                        <a:t>FEMININO</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659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highlight>
                            <a:srgbClr val="FFFF00"/>
                          </a:highlight>
                        </a:rPr>
                        <a:t>11,84%</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641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highlight>
                            <a:srgbClr val="FFFF00"/>
                          </a:highlight>
                        </a:rPr>
                        <a:t>11,57%</a:t>
                      </a:r>
                      <a:endParaRPr lang="en-US" sz="1100">
                        <a:effectLst/>
                        <a:latin typeface="Calibri"/>
                        <a:ea typeface="Calibri"/>
                        <a:cs typeface="Times New Roman"/>
                      </a:endParaRPr>
                    </a:p>
                  </a:txBody>
                  <a:tcPr marL="44450" marR="44450" marT="0" marB="0" anchor="b"/>
                </a:tc>
              </a:tr>
              <a:tr h="288032">
                <a:tc>
                  <a:txBody>
                    <a:bodyPr/>
                    <a:lstStyle/>
                    <a:p>
                      <a:pPr>
                        <a:lnSpc>
                          <a:spcPct val="115000"/>
                        </a:lnSpc>
                        <a:spcAft>
                          <a:spcPts val="0"/>
                        </a:spcAft>
                      </a:pPr>
                      <a:r>
                        <a:rPr lang="pt-BR" sz="1000">
                          <a:effectLst/>
                        </a:rPr>
                        <a:t>MASCULINO</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4.908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88,16%</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4.898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88,43%</a:t>
                      </a:r>
                      <a:endParaRPr lang="en-US" sz="1100">
                        <a:effectLst/>
                        <a:latin typeface="Calibri"/>
                        <a:ea typeface="Calibri"/>
                        <a:cs typeface="Times New Roman"/>
                      </a:endParaRPr>
                    </a:p>
                  </a:txBody>
                  <a:tcPr marL="44450" marR="44450" marT="0" marB="0" anchor="b"/>
                </a:tc>
              </a:tr>
              <a:tr h="288032">
                <a:tc>
                  <a:txBody>
                    <a:bodyPr/>
                    <a:lstStyle/>
                    <a:p>
                      <a:pPr>
                        <a:lnSpc>
                          <a:spcPct val="115000"/>
                        </a:lnSpc>
                        <a:spcAft>
                          <a:spcPts val="0"/>
                        </a:spcAft>
                      </a:pPr>
                      <a:r>
                        <a:rPr lang="pt-BR" sz="1000">
                          <a:effectLst/>
                        </a:rPr>
                        <a:t>TOTAL</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5.567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a:effectLst/>
                        </a:rPr>
                        <a:t>100,00%</a:t>
                      </a:r>
                      <a:endParaRPr lang="en-US" sz="1100">
                        <a:effectLst/>
                        <a:latin typeface="Calibri"/>
                        <a:ea typeface="Calibri"/>
                        <a:cs typeface="Times New Roman"/>
                      </a:endParaRPr>
                    </a:p>
                  </a:txBody>
                  <a:tcPr marL="44450" marR="44450" marT="0" marB="0" anchor="b"/>
                </a:tc>
                <a:tc>
                  <a:txBody>
                    <a:bodyPr/>
                    <a:lstStyle/>
                    <a:p>
                      <a:pPr>
                        <a:lnSpc>
                          <a:spcPct val="115000"/>
                        </a:lnSpc>
                        <a:spcAft>
                          <a:spcPts val="0"/>
                        </a:spcAft>
                      </a:pPr>
                      <a:r>
                        <a:rPr lang="pt-BR" sz="1000">
                          <a:effectLst/>
                        </a:rPr>
                        <a:t>         5.539 </a:t>
                      </a:r>
                      <a:endParaRPr lang="en-US"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pt-BR" sz="1000" dirty="0">
                          <a:effectLst/>
                        </a:rPr>
                        <a:t>100,00%</a:t>
                      </a:r>
                      <a:endParaRPr lang="en-US" sz="1100" dirty="0">
                        <a:effectLst/>
                        <a:latin typeface="Calibri"/>
                        <a:ea typeface="Calibri"/>
                        <a:cs typeface="Times New Roman"/>
                      </a:endParaRPr>
                    </a:p>
                  </a:txBody>
                  <a:tcPr marL="44450" marR="44450" marT="0" marB="0" anchor="b"/>
                </a:tc>
              </a:tr>
            </a:tbl>
          </a:graphicData>
        </a:graphic>
      </p:graphicFrame>
      <p:sp>
        <p:nvSpPr>
          <p:cNvPr id="7" name="Rectangle 2"/>
          <p:cNvSpPr>
            <a:spLocks noChangeArrowheads="1"/>
          </p:cNvSpPr>
          <p:nvPr/>
        </p:nvSpPr>
        <p:spPr bwMode="auto">
          <a:xfrm>
            <a:off x="899592" y="4128661"/>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altLang="en-US" sz="1200" b="1" i="0" u="none" strike="noStrike" cap="none" normalizeH="0" baseline="0" dirty="0" smtClean="0">
                <a:ln>
                  <a:noFill/>
                </a:ln>
                <a:solidFill>
                  <a:schemeClr val="tx1"/>
                </a:solidFill>
                <a:effectLst/>
                <a:latin typeface="+mj-lt"/>
                <a:ea typeface="Calibri" pitchFamily="34" charset="0"/>
                <a:cs typeface="Segoe UI" pitchFamily="34" charset="0"/>
              </a:rPr>
              <a:t>Prefeitos eleitos segundo gênero e ano da eleição</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899592" y="1623283"/>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pt-BR" sz="1200" b="1" dirty="0"/>
              <a:t>Deputadas estaduais / distritais e vereadoras</a:t>
            </a:r>
            <a:r>
              <a:rPr lang="pt-BR" sz="1200" b="1" dirty="0" smtClean="0"/>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72649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3950" y="326163"/>
            <a:ext cx="7239000" cy="870589"/>
          </a:xfrm>
        </p:spPr>
        <p:txBody>
          <a:bodyPr>
            <a:normAutofit/>
          </a:bodyPr>
          <a:lstStyle/>
          <a:p>
            <a:r>
              <a:rPr lang="pt-BR" sz="3200" dirty="0" smtClean="0"/>
              <a:t>Resultados das eleições</a:t>
            </a:r>
            <a:endParaRPr lang="pt-BR" sz="3200" dirty="0"/>
          </a:p>
        </p:txBody>
      </p:sp>
      <p:sp>
        <p:nvSpPr>
          <p:cNvPr id="3" name="Espaço Reservado para Conteúdo 2"/>
          <p:cNvSpPr>
            <a:spLocks noGrp="1"/>
          </p:cNvSpPr>
          <p:nvPr>
            <p:ph idx="1"/>
          </p:nvPr>
        </p:nvSpPr>
        <p:spPr>
          <a:xfrm>
            <a:off x="457200" y="1628800"/>
            <a:ext cx="7239000" cy="4826936"/>
          </a:xfrm>
        </p:spPr>
        <p:txBody>
          <a:bodyPr>
            <a:normAutofit/>
          </a:bodyPr>
          <a:lstStyle/>
          <a:p>
            <a:pPr marL="0" indent="0" algn="just">
              <a:buNone/>
            </a:pPr>
            <a:endParaRPr lang="pt-BR" i="1" dirty="0"/>
          </a:p>
          <a:p>
            <a:pPr marL="0" indent="0" algn="just">
              <a:buNone/>
            </a:pPr>
            <a:endParaRPr lang="pt-BR" dirty="0"/>
          </a:p>
        </p:txBody>
      </p:sp>
      <p:sp>
        <p:nvSpPr>
          <p:cNvPr id="7" name="Rectangle 2"/>
          <p:cNvSpPr>
            <a:spLocks noChangeArrowheads="1"/>
          </p:cNvSpPr>
          <p:nvPr/>
        </p:nvSpPr>
        <p:spPr bwMode="auto">
          <a:xfrm>
            <a:off x="899592" y="4128661"/>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altLang="en-US" sz="1200" b="1" i="0" u="none" strike="noStrike" cap="none" normalizeH="0" baseline="0" dirty="0" smtClean="0">
                <a:ln>
                  <a:noFill/>
                </a:ln>
                <a:solidFill>
                  <a:schemeClr val="tx1"/>
                </a:solidFill>
                <a:effectLst/>
                <a:latin typeface="+mj-lt"/>
                <a:ea typeface="Calibri" pitchFamily="34" charset="0"/>
                <a:cs typeface="Segoe UI" pitchFamily="34" charset="0"/>
              </a:rPr>
              <a:t>Deputadas</a:t>
            </a:r>
            <a:r>
              <a:rPr kumimoji="0" lang="pt-BR" altLang="en-US" sz="1200" b="1" i="0" u="none" strike="noStrike" cap="none" normalizeH="0" dirty="0" smtClean="0">
                <a:ln>
                  <a:noFill/>
                </a:ln>
                <a:solidFill>
                  <a:schemeClr val="tx1"/>
                </a:solidFill>
                <a:effectLst/>
                <a:latin typeface="+mj-lt"/>
                <a:ea typeface="Calibri" pitchFamily="34" charset="0"/>
                <a:cs typeface="Segoe UI" pitchFamily="34" charset="0"/>
              </a:rPr>
              <a:t> federais e Senadoras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899592" y="1623283"/>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pt-BR" sz="1200" b="1" dirty="0" smtClean="0"/>
              <a:t>Governadoras: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860704403"/>
              </p:ext>
            </p:extLst>
          </p:nvPr>
        </p:nvGraphicFramePr>
        <p:xfrm>
          <a:off x="1043608" y="2204864"/>
          <a:ext cx="1854200" cy="1514475"/>
        </p:xfrm>
        <a:graphic>
          <a:graphicData uri="http://schemas.openxmlformats.org/drawingml/2006/table">
            <a:tbl>
              <a:tblPr firstRow="1" firstCol="1" bandRow="1">
                <a:tableStyleId>{5C22544A-7EE6-4342-B048-85BDC9FD1C3A}</a:tableStyleId>
              </a:tblPr>
              <a:tblGrid>
                <a:gridCol w="447040"/>
                <a:gridCol w="1407160"/>
              </a:tblGrid>
              <a:tr h="200025">
                <a:tc gridSpan="2">
                  <a:txBody>
                    <a:bodyPr/>
                    <a:lstStyle/>
                    <a:p>
                      <a:pPr algn="ctr">
                        <a:lnSpc>
                          <a:spcPct val="115000"/>
                        </a:lnSpc>
                        <a:spcAft>
                          <a:spcPts val="0"/>
                        </a:spcAft>
                      </a:pPr>
                      <a:r>
                        <a:rPr lang="pt-BR" sz="1000">
                          <a:effectLst/>
                        </a:rPr>
                        <a:t>Governadoras</a:t>
                      </a:r>
                      <a:endParaRPr lang="en-US" sz="1100">
                        <a:effectLst/>
                        <a:latin typeface="Calibri"/>
                        <a:ea typeface="Calibri"/>
                        <a:cs typeface="Times New Roman"/>
                      </a:endParaRPr>
                    </a:p>
                  </a:txBody>
                  <a:tcPr marL="44450" marR="44450" marT="0" marB="0" anchor="b"/>
                </a:tc>
                <a:tc hMerge="1">
                  <a:txBody>
                    <a:bodyPr/>
                    <a:lstStyle/>
                    <a:p>
                      <a:endParaRPr lang="en-US"/>
                    </a:p>
                  </a:txBody>
                  <a:tcPr/>
                </a:tc>
              </a:tr>
              <a:tr h="219075">
                <a:tc>
                  <a:txBody>
                    <a:bodyPr/>
                    <a:lstStyle/>
                    <a:p>
                      <a:pPr>
                        <a:lnSpc>
                          <a:spcPct val="115000"/>
                        </a:lnSpc>
                        <a:spcAft>
                          <a:spcPts val="0"/>
                        </a:spcAft>
                      </a:pPr>
                      <a:r>
                        <a:rPr lang="pt-BR" sz="1000">
                          <a:effectLst/>
                        </a:rPr>
                        <a:t>Ano</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a:effectLst/>
                        </a:rPr>
                        <a:t>% de Mulheres</a:t>
                      </a:r>
                      <a:endParaRPr lang="en-US" sz="1100">
                        <a:effectLst/>
                        <a:latin typeface="Calibri"/>
                        <a:ea typeface="Calibri"/>
                        <a:cs typeface="Times New Roman"/>
                      </a:endParaRPr>
                    </a:p>
                  </a:txBody>
                  <a:tcPr marL="44450" marR="44450" marT="0" marB="0" anchor="b"/>
                </a:tc>
              </a:tr>
              <a:tr h="219075">
                <a:tc>
                  <a:txBody>
                    <a:bodyPr/>
                    <a:lstStyle/>
                    <a:p>
                      <a:pPr algn="r">
                        <a:lnSpc>
                          <a:spcPct val="115000"/>
                        </a:lnSpc>
                        <a:spcAft>
                          <a:spcPts val="0"/>
                        </a:spcAft>
                      </a:pPr>
                      <a:r>
                        <a:rPr lang="pt-BR" sz="1000">
                          <a:effectLst/>
                        </a:rPr>
                        <a:t>1998</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a:effectLst/>
                          <a:highlight>
                            <a:srgbClr val="FFFF00"/>
                          </a:highlight>
                        </a:rPr>
                        <a:t>3,70%     </a:t>
                      </a:r>
                      <a:endParaRPr lang="en-US" sz="1100">
                        <a:effectLst/>
                        <a:latin typeface="Calibri"/>
                        <a:ea typeface="Calibri"/>
                        <a:cs typeface="Times New Roman"/>
                      </a:endParaRPr>
                    </a:p>
                  </a:txBody>
                  <a:tcPr marL="44450" marR="44450" marT="0" marB="0" anchor="b"/>
                </a:tc>
              </a:tr>
              <a:tr h="219075">
                <a:tc>
                  <a:txBody>
                    <a:bodyPr/>
                    <a:lstStyle/>
                    <a:p>
                      <a:pPr algn="r">
                        <a:lnSpc>
                          <a:spcPct val="115000"/>
                        </a:lnSpc>
                        <a:spcAft>
                          <a:spcPts val="0"/>
                        </a:spcAft>
                      </a:pPr>
                      <a:r>
                        <a:rPr lang="pt-BR" sz="1000">
                          <a:effectLst/>
                        </a:rPr>
                        <a:t>2002</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a:effectLst/>
                          <a:highlight>
                            <a:srgbClr val="FFFF00"/>
                          </a:highlight>
                        </a:rPr>
                        <a:t>7,41%     </a:t>
                      </a:r>
                      <a:endParaRPr lang="en-US" sz="1100">
                        <a:effectLst/>
                        <a:latin typeface="Calibri"/>
                        <a:ea typeface="Calibri"/>
                        <a:cs typeface="Times New Roman"/>
                      </a:endParaRPr>
                    </a:p>
                  </a:txBody>
                  <a:tcPr marL="44450" marR="44450" marT="0" marB="0" anchor="b"/>
                </a:tc>
              </a:tr>
              <a:tr h="219075">
                <a:tc>
                  <a:txBody>
                    <a:bodyPr/>
                    <a:lstStyle/>
                    <a:p>
                      <a:pPr algn="r">
                        <a:lnSpc>
                          <a:spcPct val="115000"/>
                        </a:lnSpc>
                        <a:spcAft>
                          <a:spcPts val="0"/>
                        </a:spcAft>
                      </a:pPr>
                      <a:r>
                        <a:rPr lang="pt-BR" sz="1000">
                          <a:effectLst/>
                        </a:rPr>
                        <a:t>2006</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a:effectLst/>
                          <a:highlight>
                            <a:srgbClr val="FFFF00"/>
                          </a:highlight>
                        </a:rPr>
                        <a:t>11,11%   </a:t>
                      </a:r>
                      <a:endParaRPr lang="en-US" sz="1100">
                        <a:effectLst/>
                        <a:latin typeface="Calibri"/>
                        <a:ea typeface="Calibri"/>
                        <a:cs typeface="Times New Roman"/>
                      </a:endParaRPr>
                    </a:p>
                  </a:txBody>
                  <a:tcPr marL="44450" marR="44450" marT="0" marB="0" anchor="b"/>
                </a:tc>
              </a:tr>
              <a:tr h="219075">
                <a:tc>
                  <a:txBody>
                    <a:bodyPr/>
                    <a:lstStyle/>
                    <a:p>
                      <a:pPr algn="r">
                        <a:lnSpc>
                          <a:spcPct val="115000"/>
                        </a:lnSpc>
                        <a:spcAft>
                          <a:spcPts val="0"/>
                        </a:spcAft>
                      </a:pPr>
                      <a:r>
                        <a:rPr lang="pt-BR" sz="1000">
                          <a:effectLst/>
                        </a:rPr>
                        <a:t>2010</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a:effectLst/>
                          <a:highlight>
                            <a:srgbClr val="FFFF00"/>
                          </a:highlight>
                        </a:rPr>
                        <a:t>7,41%     </a:t>
                      </a:r>
                      <a:endParaRPr lang="en-US" sz="1100">
                        <a:effectLst/>
                        <a:latin typeface="Calibri"/>
                        <a:ea typeface="Calibri"/>
                        <a:cs typeface="Times New Roman"/>
                      </a:endParaRPr>
                    </a:p>
                  </a:txBody>
                  <a:tcPr marL="44450" marR="44450" marT="0" marB="0" anchor="b"/>
                </a:tc>
              </a:tr>
              <a:tr h="219075">
                <a:tc>
                  <a:txBody>
                    <a:bodyPr/>
                    <a:lstStyle/>
                    <a:p>
                      <a:pPr algn="r">
                        <a:lnSpc>
                          <a:spcPct val="115000"/>
                        </a:lnSpc>
                        <a:spcAft>
                          <a:spcPts val="0"/>
                        </a:spcAft>
                      </a:pPr>
                      <a:r>
                        <a:rPr lang="pt-BR" sz="1000">
                          <a:effectLst/>
                        </a:rPr>
                        <a:t>2014</a:t>
                      </a:r>
                      <a:endParaRPr lang="en-US"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t-BR" sz="1000" dirty="0">
                          <a:effectLst/>
                          <a:highlight>
                            <a:srgbClr val="FFFF00"/>
                          </a:highlight>
                        </a:rPr>
                        <a:t>3,70%     </a:t>
                      </a:r>
                      <a:endParaRPr lang="en-US" sz="1100" dirty="0">
                        <a:effectLst/>
                        <a:latin typeface="Calibri"/>
                        <a:ea typeface="Calibri"/>
                        <a:cs typeface="Times New Roman"/>
                      </a:endParaRPr>
                    </a:p>
                  </a:txBody>
                  <a:tcPr marL="44450" marR="44450" marT="0" marB="0" anchor="b"/>
                </a:tc>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3535747477"/>
              </p:ext>
            </p:extLst>
          </p:nvPr>
        </p:nvGraphicFramePr>
        <p:xfrm>
          <a:off x="1047313" y="4797152"/>
          <a:ext cx="5897245" cy="1356360"/>
        </p:xfrm>
        <a:graphic>
          <a:graphicData uri="http://schemas.openxmlformats.org/drawingml/2006/table">
            <a:tbl>
              <a:tblPr firstRow="1" firstCol="1" bandRow="1">
                <a:tableStyleId>{5C22544A-7EE6-4342-B048-85BDC9FD1C3A}</a:tableStyleId>
              </a:tblPr>
              <a:tblGrid>
                <a:gridCol w="1508760"/>
                <a:gridCol w="1001395"/>
                <a:gridCol w="845820"/>
                <a:gridCol w="822960"/>
                <a:gridCol w="840740"/>
                <a:gridCol w="877570"/>
              </a:tblGrid>
              <a:tr h="0">
                <a:tc>
                  <a:txBody>
                    <a:bodyPr/>
                    <a:lstStyle/>
                    <a:p>
                      <a:pPr algn="ctr">
                        <a:lnSpc>
                          <a:spcPct val="115000"/>
                        </a:lnSpc>
                        <a:spcBef>
                          <a:spcPts val="600"/>
                        </a:spcBef>
                        <a:spcAft>
                          <a:spcPts val="600"/>
                        </a:spcAft>
                      </a:pPr>
                      <a:r>
                        <a:rPr lang="pt-BR" sz="1000">
                          <a:effectLst/>
                        </a:rPr>
                        <a:t>Cargos</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Eleições 1998</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Eleições 2002</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Eleições 2006</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Eleições 2010</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Eleições 2014</a:t>
                      </a:r>
                      <a:endParaRPr lang="en-US" sz="1100">
                        <a:effectLst/>
                        <a:latin typeface="Calibri"/>
                        <a:ea typeface="Calibri"/>
                        <a:cs typeface="Times New Roman"/>
                      </a:endParaRPr>
                    </a:p>
                  </a:txBody>
                  <a:tcPr marL="68580" marR="68580" marT="0" marB="0"/>
                </a:tc>
              </a:tr>
              <a:tr h="0">
                <a:tc>
                  <a:txBody>
                    <a:bodyPr/>
                    <a:lstStyle/>
                    <a:p>
                      <a:pPr algn="ctr">
                        <a:lnSpc>
                          <a:spcPct val="115000"/>
                        </a:lnSpc>
                        <a:spcBef>
                          <a:spcPts val="600"/>
                        </a:spcBef>
                        <a:spcAft>
                          <a:spcPts val="600"/>
                        </a:spcAft>
                      </a:pPr>
                      <a:r>
                        <a:rPr lang="pt-BR" sz="1000">
                          <a:effectLst/>
                        </a:rPr>
                        <a:t>Deputada Federal</a:t>
                      </a:r>
                      <a:endParaRPr lang="en-US" sz="1100">
                        <a:effectLst/>
                      </a:endParaRPr>
                    </a:p>
                    <a:p>
                      <a:pPr algn="ctr">
                        <a:lnSpc>
                          <a:spcPct val="115000"/>
                        </a:lnSpc>
                        <a:spcBef>
                          <a:spcPts val="600"/>
                        </a:spcBef>
                        <a:spcAft>
                          <a:spcPts val="600"/>
                        </a:spcAft>
                      </a:pPr>
                      <a:r>
                        <a:rPr lang="pt-BR" sz="1000">
                          <a:effectLst/>
                        </a:rPr>
                        <a:t>Total: 513</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29 eleitas</a:t>
                      </a:r>
                      <a:endParaRPr lang="en-US" sz="1100">
                        <a:effectLst/>
                      </a:endParaRPr>
                    </a:p>
                    <a:p>
                      <a:pPr algn="ctr">
                        <a:lnSpc>
                          <a:spcPct val="115000"/>
                        </a:lnSpc>
                        <a:spcBef>
                          <a:spcPts val="600"/>
                        </a:spcBef>
                        <a:spcAft>
                          <a:spcPts val="600"/>
                        </a:spcAft>
                      </a:pPr>
                      <a:r>
                        <a:rPr lang="pt-BR" sz="1000">
                          <a:effectLst/>
                          <a:highlight>
                            <a:srgbClr val="FFFF00"/>
                          </a:highlight>
                        </a:rPr>
                        <a:t>5,65%</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42 eleitas</a:t>
                      </a:r>
                      <a:endParaRPr lang="en-US" sz="1100">
                        <a:effectLst/>
                      </a:endParaRPr>
                    </a:p>
                    <a:p>
                      <a:pPr algn="ctr">
                        <a:lnSpc>
                          <a:spcPct val="115000"/>
                        </a:lnSpc>
                        <a:spcBef>
                          <a:spcPts val="600"/>
                        </a:spcBef>
                        <a:spcAft>
                          <a:spcPts val="600"/>
                        </a:spcAft>
                      </a:pPr>
                      <a:r>
                        <a:rPr lang="pt-BR" sz="1000">
                          <a:effectLst/>
                          <a:highlight>
                            <a:srgbClr val="FFFF00"/>
                          </a:highlight>
                        </a:rPr>
                        <a:t>8,19%</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45 eleitas</a:t>
                      </a:r>
                      <a:endParaRPr lang="en-US" sz="1100">
                        <a:effectLst/>
                      </a:endParaRPr>
                    </a:p>
                    <a:p>
                      <a:pPr algn="ctr">
                        <a:lnSpc>
                          <a:spcPct val="115000"/>
                        </a:lnSpc>
                        <a:spcBef>
                          <a:spcPts val="600"/>
                        </a:spcBef>
                        <a:spcAft>
                          <a:spcPts val="600"/>
                        </a:spcAft>
                      </a:pPr>
                      <a:r>
                        <a:rPr lang="pt-BR" sz="1000">
                          <a:effectLst/>
                          <a:highlight>
                            <a:srgbClr val="FFFF00"/>
                          </a:highlight>
                        </a:rPr>
                        <a:t>8,77%</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45 eleitas</a:t>
                      </a:r>
                      <a:endParaRPr lang="en-US" sz="1100">
                        <a:effectLst/>
                      </a:endParaRPr>
                    </a:p>
                    <a:p>
                      <a:pPr algn="ctr">
                        <a:lnSpc>
                          <a:spcPct val="115000"/>
                        </a:lnSpc>
                        <a:spcBef>
                          <a:spcPts val="600"/>
                        </a:spcBef>
                        <a:spcAft>
                          <a:spcPts val="600"/>
                        </a:spcAft>
                      </a:pPr>
                      <a:r>
                        <a:rPr lang="pt-BR" sz="1000">
                          <a:effectLst/>
                          <a:highlight>
                            <a:srgbClr val="FFFF00"/>
                          </a:highlight>
                        </a:rPr>
                        <a:t>8,77%</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51 eleitas</a:t>
                      </a:r>
                      <a:endParaRPr lang="en-US" sz="1100">
                        <a:effectLst/>
                      </a:endParaRPr>
                    </a:p>
                    <a:p>
                      <a:pPr algn="ctr">
                        <a:lnSpc>
                          <a:spcPct val="115000"/>
                        </a:lnSpc>
                        <a:spcBef>
                          <a:spcPts val="600"/>
                        </a:spcBef>
                        <a:spcAft>
                          <a:spcPts val="600"/>
                        </a:spcAft>
                      </a:pPr>
                      <a:r>
                        <a:rPr lang="pt-BR" sz="1000">
                          <a:effectLst/>
                          <a:highlight>
                            <a:srgbClr val="FFFF00"/>
                          </a:highlight>
                        </a:rPr>
                        <a:t>9,94%</a:t>
                      </a:r>
                      <a:endParaRPr lang="en-US" sz="1100">
                        <a:effectLst/>
                        <a:latin typeface="Calibri"/>
                        <a:ea typeface="Calibri"/>
                        <a:cs typeface="Times New Roman"/>
                      </a:endParaRPr>
                    </a:p>
                  </a:txBody>
                  <a:tcPr marL="68580" marR="68580" marT="0" marB="0"/>
                </a:tc>
              </a:tr>
              <a:tr h="0">
                <a:tc>
                  <a:txBody>
                    <a:bodyPr/>
                    <a:lstStyle/>
                    <a:p>
                      <a:pPr algn="ctr">
                        <a:lnSpc>
                          <a:spcPct val="115000"/>
                        </a:lnSpc>
                        <a:spcBef>
                          <a:spcPts val="600"/>
                        </a:spcBef>
                        <a:spcAft>
                          <a:spcPts val="600"/>
                        </a:spcAft>
                      </a:pPr>
                      <a:r>
                        <a:rPr lang="pt-BR" sz="1000">
                          <a:effectLst/>
                        </a:rPr>
                        <a:t>Senadora</a:t>
                      </a:r>
                      <a:endParaRPr lang="en-US" sz="1100">
                        <a:effectLst/>
                      </a:endParaRPr>
                    </a:p>
                    <a:p>
                      <a:pPr algn="ctr">
                        <a:lnSpc>
                          <a:spcPct val="115000"/>
                        </a:lnSpc>
                        <a:spcBef>
                          <a:spcPts val="600"/>
                        </a:spcBef>
                        <a:spcAft>
                          <a:spcPts val="600"/>
                        </a:spcAft>
                      </a:pPr>
                      <a:r>
                        <a:rPr lang="pt-BR" sz="1000">
                          <a:effectLst/>
                        </a:rPr>
                        <a:t>Total: 81</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2 eleitas</a:t>
                      </a:r>
                      <a:endParaRPr lang="en-US" sz="1100">
                        <a:effectLst/>
                      </a:endParaRPr>
                    </a:p>
                    <a:p>
                      <a:pPr algn="ctr">
                        <a:lnSpc>
                          <a:spcPct val="115000"/>
                        </a:lnSpc>
                        <a:spcBef>
                          <a:spcPts val="600"/>
                        </a:spcBef>
                        <a:spcAft>
                          <a:spcPts val="600"/>
                        </a:spcAft>
                      </a:pPr>
                      <a:r>
                        <a:rPr lang="pt-BR" sz="1000">
                          <a:effectLst/>
                          <a:highlight>
                            <a:srgbClr val="FFFF00"/>
                          </a:highlight>
                        </a:rPr>
                        <a:t>7,41%</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8 eleitas</a:t>
                      </a:r>
                      <a:endParaRPr lang="en-US" sz="1100">
                        <a:effectLst/>
                      </a:endParaRPr>
                    </a:p>
                    <a:p>
                      <a:pPr algn="ctr">
                        <a:lnSpc>
                          <a:spcPct val="115000"/>
                        </a:lnSpc>
                        <a:spcBef>
                          <a:spcPts val="600"/>
                        </a:spcBef>
                        <a:spcAft>
                          <a:spcPts val="600"/>
                        </a:spcAft>
                      </a:pPr>
                      <a:r>
                        <a:rPr lang="pt-BR" sz="1000">
                          <a:effectLst/>
                          <a:highlight>
                            <a:srgbClr val="FFFF00"/>
                          </a:highlight>
                        </a:rPr>
                        <a:t>14,81%</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4 eleitas</a:t>
                      </a:r>
                      <a:endParaRPr lang="en-US" sz="1100">
                        <a:effectLst/>
                      </a:endParaRPr>
                    </a:p>
                    <a:p>
                      <a:pPr algn="ctr">
                        <a:lnSpc>
                          <a:spcPct val="115000"/>
                        </a:lnSpc>
                        <a:spcBef>
                          <a:spcPts val="600"/>
                        </a:spcBef>
                        <a:spcAft>
                          <a:spcPts val="600"/>
                        </a:spcAft>
                      </a:pPr>
                      <a:r>
                        <a:rPr lang="pt-BR" sz="1000">
                          <a:effectLst/>
                          <a:highlight>
                            <a:srgbClr val="FFFF00"/>
                          </a:highlight>
                        </a:rPr>
                        <a:t>14,81%</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a:effectLst/>
                        </a:rPr>
                        <a:t>7 eleitas</a:t>
                      </a:r>
                      <a:endParaRPr lang="en-US" sz="1100">
                        <a:effectLst/>
                      </a:endParaRPr>
                    </a:p>
                    <a:p>
                      <a:pPr algn="ctr">
                        <a:lnSpc>
                          <a:spcPct val="115000"/>
                        </a:lnSpc>
                        <a:spcBef>
                          <a:spcPts val="600"/>
                        </a:spcBef>
                        <a:spcAft>
                          <a:spcPts val="600"/>
                        </a:spcAft>
                      </a:pPr>
                      <a:r>
                        <a:rPr lang="pt-BR" sz="1000">
                          <a:effectLst/>
                          <a:highlight>
                            <a:srgbClr val="FFFF00"/>
                          </a:highlight>
                        </a:rPr>
                        <a:t>12,96%</a:t>
                      </a:r>
                      <a:endParaRPr lang="en-US"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t-BR" sz="1000" dirty="0">
                          <a:effectLst/>
                        </a:rPr>
                        <a:t>5 eleitas</a:t>
                      </a:r>
                      <a:endParaRPr lang="en-US" sz="1100" dirty="0">
                        <a:effectLst/>
                      </a:endParaRPr>
                    </a:p>
                    <a:p>
                      <a:pPr algn="ctr">
                        <a:lnSpc>
                          <a:spcPct val="115000"/>
                        </a:lnSpc>
                        <a:spcBef>
                          <a:spcPts val="600"/>
                        </a:spcBef>
                        <a:spcAft>
                          <a:spcPts val="600"/>
                        </a:spcAft>
                      </a:pPr>
                      <a:r>
                        <a:rPr lang="pt-BR" sz="1000" dirty="0">
                          <a:effectLst/>
                          <a:highlight>
                            <a:srgbClr val="FFFF00"/>
                          </a:highlight>
                        </a:rPr>
                        <a:t>18,52%</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05127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Cotas de participação feminina: Por que a necessidade?</a:t>
            </a:r>
            <a:endParaRPr lang="en-US" sz="3200"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dirty="0"/>
              <a:t/>
            </a:r>
            <a:br>
              <a:rPr lang="pt-BR" dirty="0"/>
            </a:br>
            <a:r>
              <a:rPr lang="pt-BR" b="1" dirty="0" smtClean="0"/>
              <a:t>Luíza </a:t>
            </a:r>
            <a:r>
              <a:rPr lang="pt-BR" b="1" dirty="0"/>
              <a:t>Alzira Soriano Teixeira </a:t>
            </a:r>
            <a:r>
              <a:rPr lang="pt-BR" dirty="0"/>
              <a:t>foi a </a:t>
            </a:r>
            <a:r>
              <a:rPr lang="pt-BR" b="1" dirty="0"/>
              <a:t>primeira prefeita eleita no Brasil e na América Latina</a:t>
            </a:r>
            <a:r>
              <a:rPr lang="pt-BR" dirty="0"/>
              <a:t>. Tomou posse no cargo em </a:t>
            </a:r>
            <a:r>
              <a:rPr lang="pt-BR" b="1" dirty="0"/>
              <a:t>1º de janeiro de 1929</a:t>
            </a:r>
            <a:r>
              <a:rPr lang="pt-BR" dirty="0"/>
              <a:t>. Viúva, Alzira Soriano disputou em 1928, aos 32 anos, as eleições para a prefeitura de Lajes, cidade do interior do Rio Grande do Norte, pelo Partido Republicano, e </a:t>
            </a:r>
            <a:r>
              <a:rPr lang="pt-BR" b="1" dirty="0"/>
              <a:t>venceu com 60% dos votos</a:t>
            </a:r>
            <a:r>
              <a:rPr lang="pt-BR" dirty="0"/>
              <a:t>, quando as mulheres nem sequer podiam votar.</a:t>
            </a:r>
          </a:p>
          <a:p>
            <a:pPr marL="0" indent="0">
              <a:buNone/>
            </a:pPr>
            <a:r>
              <a:rPr lang="pt-BR" dirty="0"/>
              <a:t>Mas foi pouco tempo de administração, </a:t>
            </a:r>
            <a:r>
              <a:rPr lang="pt-BR" b="1" dirty="0"/>
              <a:t>apenas sete meses</a:t>
            </a:r>
            <a:r>
              <a:rPr lang="pt-BR" dirty="0"/>
              <a:t>. Com a </a:t>
            </a:r>
            <a:r>
              <a:rPr lang="pt-BR" b="1" dirty="0"/>
              <a:t>Revolução de 1930</a:t>
            </a:r>
            <a:r>
              <a:rPr lang="pt-BR" dirty="0"/>
              <a:t>, Alzira Soriano perdeu o seu mandato por não concordar com o governo de Getúlio Vargas. A responsável pela indicação de Alzira como candidata à Prefeitura de Lajes foi a advogada feminista </a:t>
            </a:r>
            <a:r>
              <a:rPr lang="pt-BR" b="1" dirty="0" err="1"/>
              <a:t>Bertha</a:t>
            </a:r>
            <a:r>
              <a:rPr lang="pt-BR" b="1" dirty="0"/>
              <a:t> Lutz</a:t>
            </a:r>
            <a:r>
              <a:rPr lang="pt-BR" dirty="0"/>
              <a:t>, uma das figuras pioneiras do feminismo no Brasil.</a:t>
            </a:r>
          </a:p>
          <a:p>
            <a:pPr marL="0" indent="0">
              <a:buNone/>
            </a:pPr>
            <a:r>
              <a:rPr lang="pt-BR" dirty="0"/>
              <a:t>A administração de Alzira Soriano à frente da Prefeitura de Lajes resultou na construção de novas estradas, como a que fazia a ligação entre os municípios de Cachoeira do Sapo e Jardim de Angicos. Ela também construiu mercados públicos distritais, fez escolas e cuidou da iluminação pública a motor.</a:t>
            </a:r>
          </a:p>
          <a:p>
            <a:pPr marL="0" indent="0">
              <a:buNone/>
            </a:pPr>
            <a:r>
              <a:rPr lang="pt-BR" dirty="0"/>
              <a:t>Somente com a redemocratização, em </a:t>
            </a:r>
            <a:r>
              <a:rPr lang="pt-BR" b="1" dirty="0"/>
              <a:t>1945</a:t>
            </a:r>
            <a:r>
              <a:rPr lang="pt-BR" dirty="0"/>
              <a:t>, </a:t>
            </a:r>
            <a:r>
              <a:rPr lang="pt-BR" b="1" dirty="0"/>
              <a:t>Alzira Soriano </a:t>
            </a:r>
            <a:r>
              <a:rPr lang="pt-BR" dirty="0"/>
              <a:t>voltou à vida pública, como </a:t>
            </a:r>
            <a:r>
              <a:rPr lang="pt-BR" b="1" dirty="0"/>
              <a:t>vereadora do município de Jardim de Angicos</a:t>
            </a:r>
            <a:r>
              <a:rPr lang="pt-BR" dirty="0"/>
              <a:t>, onde nasceu. Foi eleita por mais duas vezes consecutivas, liderando a União Democrática Nacional (UDN). Chegou à </a:t>
            </a:r>
            <a:r>
              <a:rPr lang="pt-BR" b="1" dirty="0"/>
              <a:t>Presidência da Câmara de Vereadores </a:t>
            </a:r>
            <a:r>
              <a:rPr lang="pt-BR" dirty="0"/>
              <a:t>mais de uma vez. Aos 67 anos, Alzira morre em 28 de maio de 1963 por complicações de um </a:t>
            </a:r>
            <a:r>
              <a:rPr lang="pt-BR" dirty="0" smtClean="0"/>
              <a:t>câncer</a:t>
            </a:r>
            <a:r>
              <a:rPr lang="pt-BR" dirty="0"/>
              <a:t>.</a:t>
            </a:r>
          </a:p>
          <a:p>
            <a:pPr marL="0" indent="0">
              <a:buNone/>
            </a:pPr>
            <a:endParaRPr lang="en-US" dirty="0"/>
          </a:p>
        </p:txBody>
      </p:sp>
    </p:spTree>
    <p:extLst>
      <p:ext uri="{BB962C8B-B14F-4D97-AF65-F5344CB8AC3E}">
        <p14:creationId xmlns:p14="http://schemas.microsoft.com/office/powerpoint/2010/main" val="3365263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t>Cotas de participação feminina: Por que a necessidade?</a:t>
            </a:r>
            <a:endParaRPr lang="en-US" sz="3200"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a:t>Nas eleições convocadas por Getúlio Vargas para uma Assembleia Constituinte, nos anos de </a:t>
            </a:r>
            <a:r>
              <a:rPr lang="pt-BR" b="1" dirty="0"/>
              <a:t>1934 e 1935</a:t>
            </a:r>
            <a:r>
              <a:rPr lang="pt-BR" dirty="0"/>
              <a:t>, foi eleita a </a:t>
            </a:r>
            <a:r>
              <a:rPr lang="pt-BR" b="1" dirty="0"/>
              <a:t>primeira mulher deputada federal</a:t>
            </a:r>
            <a:r>
              <a:rPr lang="pt-BR" dirty="0"/>
              <a:t>, </a:t>
            </a:r>
            <a:r>
              <a:rPr lang="pt-BR" b="1" dirty="0"/>
              <a:t>Carlota Pereira de Queiroz</a:t>
            </a:r>
            <a:r>
              <a:rPr lang="pt-BR" dirty="0"/>
              <a:t>, médica paulista. </a:t>
            </a:r>
            <a:r>
              <a:rPr lang="pt-BR" b="1" dirty="0"/>
              <a:t>Berta Lutz</a:t>
            </a:r>
            <a:r>
              <a:rPr lang="pt-BR" dirty="0"/>
              <a:t>, cientista e feminista, primeira suplente do Distrito Federal, assumiu o mandato em 1936.</a:t>
            </a:r>
          </a:p>
          <a:p>
            <a:pPr marL="0" indent="0">
              <a:buNone/>
            </a:pPr>
            <a:r>
              <a:rPr lang="pt-BR" dirty="0"/>
              <a:t>Com muita luta na vida política, outras mulheres garantiram que, pela primeira vez, a Constituição brasileira consagrasse, entre outros aspectos, o princípio de igualdade entre os sexos, o direito do voto feminino e as garantias de proteção ao trabalho da mulher. São elas: </a:t>
            </a:r>
            <a:r>
              <a:rPr lang="pt-BR" b="1" dirty="0"/>
              <a:t>Maria do Céu Pereira Fernandes, a primeira deputada eleita do Rio Grande do Norte, em 1934; e Almerinda </a:t>
            </a:r>
            <a:r>
              <a:rPr lang="pt-BR" b="1" dirty="0" err="1"/>
              <a:t>Ganla</a:t>
            </a:r>
            <a:r>
              <a:rPr lang="pt-BR" b="1" dirty="0"/>
              <a:t>, eleita entre os 40 delegados classistas (trabalhadores e empregados), em 1935.</a:t>
            </a:r>
          </a:p>
          <a:p>
            <a:pPr marL="0" indent="0">
              <a:buNone/>
            </a:pPr>
            <a:r>
              <a:rPr lang="pt-BR" dirty="0" smtClean="0"/>
              <a:t>A </a:t>
            </a:r>
            <a:r>
              <a:rPr lang="pt-BR" dirty="0"/>
              <a:t>Constituição Republicana de 1891 não proibia o voto feminino, pois considerava como eleitores os cidadãos brasileiros maiores de 21 anos. </a:t>
            </a:r>
            <a:r>
              <a:rPr lang="pt-BR" dirty="0" smtClean="0"/>
              <a:t>A </a:t>
            </a:r>
            <a:r>
              <a:rPr lang="pt-BR" dirty="0"/>
              <a:t>interpretação que se fazia era de considerar cidadão brasileiro apenas o </a:t>
            </a:r>
            <a:r>
              <a:rPr lang="pt-BR" dirty="0" smtClean="0"/>
              <a:t>homem.</a:t>
            </a:r>
            <a:endParaRPr lang="en-US" dirty="0"/>
          </a:p>
        </p:txBody>
      </p:sp>
    </p:spTree>
    <p:extLst>
      <p:ext uri="{BB962C8B-B14F-4D97-AF65-F5344CB8AC3E}">
        <p14:creationId xmlns:p14="http://schemas.microsoft.com/office/powerpoint/2010/main" val="367687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t>Cotas de participação feminina: Por que a necessidade?</a:t>
            </a:r>
            <a:endParaRPr lang="en-US" sz="3200" dirty="0"/>
          </a:p>
        </p:txBody>
      </p:sp>
      <p:sp>
        <p:nvSpPr>
          <p:cNvPr id="3" name="Espaço Reservado para Conteúdo 2"/>
          <p:cNvSpPr>
            <a:spLocks noGrp="1"/>
          </p:cNvSpPr>
          <p:nvPr>
            <p:ph idx="1"/>
          </p:nvPr>
        </p:nvSpPr>
        <p:spPr/>
        <p:txBody>
          <a:bodyPr/>
          <a:lstStyle/>
          <a:p>
            <a:r>
              <a:rPr lang="pt-BR" dirty="0"/>
              <a:t>BRASIL está na </a:t>
            </a:r>
            <a:r>
              <a:rPr lang="pt-BR" sz="4000" dirty="0" smtClean="0"/>
              <a:t>167ª </a:t>
            </a:r>
            <a:r>
              <a:rPr lang="pt-BR" sz="4000" dirty="0"/>
              <a:t>posição </a:t>
            </a:r>
            <a:r>
              <a:rPr lang="pt-BR" dirty="0"/>
              <a:t>no ranking de representatividade feminina, perde até para países </a:t>
            </a:r>
            <a:r>
              <a:rPr lang="pt-BR" dirty="0" smtClean="0"/>
              <a:t>islâmicos!!!! (ONU)</a:t>
            </a:r>
          </a:p>
          <a:p>
            <a:pPr marL="0" indent="0">
              <a:buNone/>
            </a:pPr>
            <a:endParaRPr lang="pt-BR" dirty="0" smtClean="0"/>
          </a:p>
          <a:p>
            <a:r>
              <a:rPr lang="pt-BR" dirty="0" smtClean="0"/>
              <a:t>Igualdade de representatividade numérica demorará 252 anos (</a:t>
            </a:r>
            <a:r>
              <a:rPr lang="en-US" dirty="0"/>
              <a:t>José </a:t>
            </a:r>
            <a:r>
              <a:rPr lang="en-US" dirty="0" err="1"/>
              <a:t>Eustáquio</a:t>
            </a:r>
            <a:r>
              <a:rPr lang="en-US" dirty="0"/>
              <a:t> </a:t>
            </a:r>
            <a:r>
              <a:rPr lang="en-US" dirty="0" err="1"/>
              <a:t>Diniz</a:t>
            </a:r>
            <a:r>
              <a:rPr lang="en-US" dirty="0"/>
              <a:t> </a:t>
            </a:r>
            <a:r>
              <a:rPr lang="en-US" dirty="0" smtClean="0"/>
              <a:t>Alves, </a:t>
            </a:r>
            <a:r>
              <a:rPr lang="pt-BR" dirty="0" smtClean="0"/>
              <a:t>IBGE).</a:t>
            </a:r>
          </a:p>
          <a:p>
            <a:endParaRPr lang="pt-BR" dirty="0" smtClean="0"/>
          </a:p>
          <a:p>
            <a:endParaRPr lang="en-US" dirty="0"/>
          </a:p>
          <a:p>
            <a:endParaRPr lang="en-US" dirty="0"/>
          </a:p>
        </p:txBody>
      </p:sp>
    </p:spTree>
    <p:extLst>
      <p:ext uri="{BB962C8B-B14F-4D97-AF65-F5344CB8AC3E}">
        <p14:creationId xmlns:p14="http://schemas.microsoft.com/office/powerpoint/2010/main" val="3325229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legislação</a:t>
            </a:r>
            <a:endParaRPr lang="en-US" sz="3200" dirty="0"/>
          </a:p>
        </p:txBody>
      </p:sp>
      <p:sp>
        <p:nvSpPr>
          <p:cNvPr id="3" name="Espaço Reservado para Conteúdo 2"/>
          <p:cNvSpPr>
            <a:spLocks noGrp="1"/>
          </p:cNvSpPr>
          <p:nvPr>
            <p:ph idx="1"/>
          </p:nvPr>
        </p:nvSpPr>
        <p:spPr/>
        <p:txBody>
          <a:bodyPr>
            <a:normAutofit fontScale="62500" lnSpcReduction="20000"/>
          </a:bodyPr>
          <a:lstStyle/>
          <a:p>
            <a:pPr marL="0" indent="0">
              <a:buNone/>
            </a:pPr>
            <a:endParaRPr lang="pt-BR" dirty="0"/>
          </a:p>
          <a:p>
            <a:pPr marL="0" indent="0">
              <a:buNone/>
            </a:pPr>
            <a:r>
              <a:rPr lang="pt-BR" dirty="0"/>
              <a:t>9.100/95:</a:t>
            </a:r>
            <a:endParaRPr lang="en-US" dirty="0"/>
          </a:p>
          <a:p>
            <a:pPr marL="0" indent="0">
              <a:buNone/>
            </a:pPr>
            <a:r>
              <a:rPr lang="pt-BR" u="sng" dirty="0"/>
              <a:t>Art. 11, § 2º:</a:t>
            </a:r>
            <a:r>
              <a:rPr lang="pt-BR" dirty="0"/>
              <a:t> 20%, no mínimo, das vagas de cada partido ou coligação </a:t>
            </a:r>
            <a:r>
              <a:rPr lang="pt-BR" b="1" dirty="0"/>
              <a:t>deverão</a:t>
            </a:r>
            <a:r>
              <a:rPr lang="pt-BR" dirty="0"/>
              <a:t> ser preenchidas por candidaturas de mulheres.</a:t>
            </a:r>
            <a:endParaRPr lang="en-US" dirty="0"/>
          </a:p>
          <a:p>
            <a:pPr marL="0" indent="0">
              <a:buNone/>
            </a:pPr>
            <a:r>
              <a:rPr lang="pt-BR" dirty="0"/>
              <a:t>Deverão a JE entendeu que não era obrigatório.</a:t>
            </a:r>
            <a:endParaRPr lang="en-US" dirty="0"/>
          </a:p>
          <a:p>
            <a:pPr marL="0" indent="0">
              <a:buNone/>
            </a:pPr>
            <a:r>
              <a:rPr lang="pt-BR" dirty="0"/>
              <a:t> </a:t>
            </a:r>
            <a:endParaRPr lang="en-US" dirty="0"/>
          </a:p>
          <a:p>
            <a:pPr marL="0" indent="0">
              <a:buNone/>
            </a:pPr>
            <a:r>
              <a:rPr lang="pt-BR" dirty="0"/>
              <a:t>9.505/97:</a:t>
            </a:r>
            <a:endParaRPr lang="en-US" dirty="0"/>
          </a:p>
          <a:p>
            <a:pPr marL="0" indent="0">
              <a:buNone/>
            </a:pPr>
            <a:r>
              <a:rPr lang="pt-BR" u="sng" dirty="0"/>
              <a:t>Art. 10</a:t>
            </a:r>
            <a:r>
              <a:rPr lang="pt-BR" dirty="0"/>
              <a:t> aumentou para 30%</a:t>
            </a:r>
            <a:endParaRPr lang="en-US" dirty="0"/>
          </a:p>
          <a:p>
            <a:pPr marL="0" indent="0">
              <a:buNone/>
            </a:pPr>
            <a:r>
              <a:rPr lang="pt-BR" dirty="0"/>
              <a:t> </a:t>
            </a:r>
            <a:endParaRPr lang="en-US" dirty="0"/>
          </a:p>
          <a:p>
            <a:pPr marL="0" indent="0">
              <a:buNone/>
            </a:pPr>
            <a:r>
              <a:rPr lang="pt-BR" dirty="0"/>
              <a:t>12.034/09:</a:t>
            </a:r>
            <a:endParaRPr lang="en-US" dirty="0"/>
          </a:p>
          <a:p>
            <a:pPr marL="0" indent="0">
              <a:buNone/>
            </a:pPr>
            <a:r>
              <a:rPr lang="pt-BR" dirty="0"/>
              <a:t>Mudou </a:t>
            </a:r>
            <a:r>
              <a:rPr lang="pt-BR" b="1" dirty="0"/>
              <a:t>deverá reservar </a:t>
            </a:r>
            <a:r>
              <a:rPr lang="pt-BR" dirty="0"/>
              <a:t>para </a:t>
            </a:r>
            <a:r>
              <a:rPr lang="pt-BR" b="1" dirty="0"/>
              <a:t>preencherá </a:t>
            </a:r>
            <a:r>
              <a:rPr lang="pt-BR" dirty="0"/>
              <a:t>(virou obrigatório)</a:t>
            </a:r>
            <a:endParaRPr lang="en-US" dirty="0"/>
          </a:p>
          <a:p>
            <a:pPr marL="0" indent="0">
              <a:buNone/>
            </a:pPr>
            <a:r>
              <a:rPr lang="pt-BR" dirty="0"/>
              <a:t> </a:t>
            </a:r>
            <a:endParaRPr lang="en-US" dirty="0"/>
          </a:p>
          <a:p>
            <a:pPr marL="0" indent="0">
              <a:buNone/>
            </a:pPr>
            <a:r>
              <a:rPr lang="pt-BR" dirty="0"/>
              <a:t>E:</a:t>
            </a:r>
            <a:endParaRPr lang="en-US" dirty="0"/>
          </a:p>
          <a:p>
            <a:pPr marL="0" indent="0">
              <a:buNone/>
            </a:pPr>
            <a:r>
              <a:rPr lang="pt-BR" dirty="0"/>
              <a:t>Mudou a 9.096/95, criando: </a:t>
            </a:r>
            <a:endParaRPr lang="en-US" dirty="0"/>
          </a:p>
          <a:p>
            <a:pPr marL="0" indent="0">
              <a:buNone/>
            </a:pPr>
            <a:r>
              <a:rPr lang="pt-BR" dirty="0"/>
              <a:t>5% fundo e 10% propaganda</a:t>
            </a:r>
            <a:endParaRPr lang="en-US" dirty="0"/>
          </a:p>
          <a:p>
            <a:pPr marL="0" indent="0">
              <a:buNone/>
            </a:pPr>
            <a:r>
              <a:rPr lang="pt-BR" b="1" u="sng" dirty="0"/>
              <a:t>No âmbito do TSE</a:t>
            </a:r>
            <a:endParaRPr lang="en-US" dirty="0"/>
          </a:p>
          <a:p>
            <a:pPr marL="0" indent="0">
              <a:buNone/>
            </a:pPr>
            <a:r>
              <a:rPr lang="pt-BR" dirty="0"/>
              <a:t> </a:t>
            </a:r>
            <a:endParaRPr lang="en-US" dirty="0"/>
          </a:p>
        </p:txBody>
      </p:sp>
    </p:spTree>
    <p:extLst>
      <p:ext uri="{BB962C8B-B14F-4D97-AF65-F5344CB8AC3E}">
        <p14:creationId xmlns:p14="http://schemas.microsoft.com/office/powerpoint/2010/main" val="361292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legislação</a:t>
            </a:r>
            <a:endParaRPr lang="en-US" sz="3200" dirty="0"/>
          </a:p>
        </p:txBody>
      </p:sp>
      <p:sp>
        <p:nvSpPr>
          <p:cNvPr id="3" name="Espaço Reservado para Conteúdo 2"/>
          <p:cNvSpPr>
            <a:spLocks noGrp="1"/>
          </p:cNvSpPr>
          <p:nvPr>
            <p:ph idx="1"/>
          </p:nvPr>
        </p:nvSpPr>
        <p:spPr/>
        <p:txBody>
          <a:bodyPr>
            <a:noAutofit/>
          </a:bodyPr>
          <a:lstStyle/>
          <a:p>
            <a:pPr marL="0" indent="0">
              <a:buNone/>
            </a:pPr>
            <a:r>
              <a:rPr lang="pt-BR" sz="1800" dirty="0"/>
              <a:t>12.891/13</a:t>
            </a:r>
            <a:endParaRPr lang="en-US" sz="1800" dirty="0"/>
          </a:p>
          <a:p>
            <a:pPr marL="0" indent="0">
              <a:buNone/>
            </a:pPr>
            <a:r>
              <a:rPr lang="pt-BR" sz="1800" dirty="0"/>
              <a:t>“Art. 93-A.  O Tribunal Superior Eleitoral (TSE), no período compreendido entre 1o de março e 30 de junho dos anos eleitorais, em tempo igual ao disposto no art. 93 desta Lei, </a:t>
            </a:r>
            <a:r>
              <a:rPr lang="pt-BR" sz="1800" b="1" dirty="0"/>
              <a:t>poderá promover propaganda institucional</a:t>
            </a:r>
            <a:r>
              <a:rPr lang="pt-BR" sz="1800" dirty="0"/>
              <a:t>, em rádio e televisão, destinada a incentivar a igualdade de gênero e a participação feminina na política.”</a:t>
            </a:r>
            <a:endParaRPr lang="en-US" sz="1800" dirty="0"/>
          </a:p>
          <a:p>
            <a:pPr marL="0" indent="0">
              <a:buNone/>
            </a:pPr>
            <a:r>
              <a:rPr lang="pt-BR" sz="1800" dirty="0"/>
              <a:t> </a:t>
            </a:r>
            <a:endParaRPr lang="en-US" sz="1800" dirty="0"/>
          </a:p>
          <a:p>
            <a:pPr marL="0" indent="0">
              <a:buNone/>
            </a:pPr>
            <a:r>
              <a:rPr lang="pt-BR" sz="1800" dirty="0"/>
              <a:t>  </a:t>
            </a:r>
            <a:r>
              <a:rPr lang="pt-BR" sz="1800" dirty="0" smtClean="0"/>
              <a:t>13.165/15</a:t>
            </a:r>
            <a:endParaRPr lang="en-US" sz="1800" dirty="0"/>
          </a:p>
          <a:p>
            <a:pPr marL="0" indent="0">
              <a:buNone/>
            </a:pPr>
            <a:r>
              <a:rPr lang="pt-BR" sz="1800" dirty="0"/>
              <a:t>“Art. 93-A.  O Tribunal Superior Eleitoral, no período compreendido entre 1o de abril e 30 de julho dos anos eleitorais, </a:t>
            </a:r>
            <a:r>
              <a:rPr lang="pt-BR" sz="1800" b="1" dirty="0"/>
              <a:t>promoverá, em até cinco minutos diários</a:t>
            </a:r>
            <a:r>
              <a:rPr lang="pt-BR" sz="1800" dirty="0"/>
              <a:t>, contínuos ou não, requisitados às emissoras de rádio e televisão, propaganda institucional, em rádio e televisão, destinada a incentivar a participação feminina na política, bem como a esclarecer os cidadãos sobre as regras e o funcionamento do sistema eleitoral brasileiro.” </a:t>
            </a:r>
            <a:endParaRPr lang="en-US" sz="1800" dirty="0"/>
          </a:p>
          <a:p>
            <a:pPr marL="0" indent="0">
              <a:buNone/>
            </a:pPr>
            <a:r>
              <a:rPr lang="pt-BR" sz="1800" dirty="0"/>
              <a:t> </a:t>
            </a:r>
            <a:endParaRPr lang="en-US" sz="1800" dirty="0"/>
          </a:p>
          <a:p>
            <a:pPr marL="0" indent="0">
              <a:buNone/>
            </a:pPr>
            <a:r>
              <a:rPr lang="pt-BR" sz="1400" i="1" dirty="0" smtClean="0"/>
              <a:t>.</a:t>
            </a:r>
            <a:endParaRPr lang="en-US" sz="1400" dirty="0"/>
          </a:p>
        </p:txBody>
      </p:sp>
    </p:spTree>
    <p:extLst>
      <p:ext uri="{BB962C8B-B14F-4D97-AF65-F5344CB8AC3E}">
        <p14:creationId xmlns:p14="http://schemas.microsoft.com/office/powerpoint/2010/main" val="348416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Propostas</a:t>
            </a:r>
            <a:endParaRPr lang="en-US" dirty="0"/>
          </a:p>
        </p:txBody>
      </p:sp>
      <p:sp>
        <p:nvSpPr>
          <p:cNvPr id="3" name="Espaço Reservado para Conteúdo 2"/>
          <p:cNvSpPr>
            <a:spLocks noGrp="1"/>
          </p:cNvSpPr>
          <p:nvPr>
            <p:ph idx="1"/>
          </p:nvPr>
        </p:nvSpPr>
        <p:spPr/>
        <p:txBody>
          <a:bodyPr>
            <a:noAutofit/>
          </a:bodyPr>
          <a:lstStyle/>
          <a:p>
            <a:pPr marL="0" indent="0">
              <a:buNone/>
            </a:pPr>
            <a:r>
              <a:rPr lang="pt-BR" sz="2000" i="1" dirty="0" smtClean="0"/>
              <a:t>PEC </a:t>
            </a:r>
            <a:r>
              <a:rPr lang="pt-BR" sz="2000" i="1" dirty="0"/>
              <a:t>98/2015, que reserva um percentual mínimo de cadeiras nas representações legislativas em todos os níveis federativos. Assim, a medida atinge Câmara dos Deputados, assembleias legislativas, câmara legislativa do Distrito Federal e câmaras municipais. A proposta foi aprovada em primeiro turno com 65 votos favoráveis e 7 contrários.</a:t>
            </a:r>
            <a:endParaRPr lang="en-US" sz="2000" dirty="0"/>
          </a:p>
          <a:p>
            <a:pPr marL="0" indent="0">
              <a:buNone/>
            </a:pPr>
            <a:r>
              <a:rPr lang="pt-BR" sz="2000" i="1" dirty="0"/>
              <a:t>A PEC assegura a cada gênero percentual mínimo de representação nas três próximas legislaturas: 10% das cadeiras na primeira legislatura, 12% na segunda legislatura; e 16% na terceira. Caso o percentual mínimo não seja atingido por um determinado gênero, as vagas necessárias serão preenchidas pelos candidatos desse gênero com a maior votação nominal individual entre os partidos que atingiram o quociente eleitoral.  A proposta altera o Ato das Disposições Constitucionais Transitórias e faz parte das sugestões da Comissão da Reforma Política</a:t>
            </a:r>
            <a:endParaRPr lang="en-US" sz="2000" dirty="0"/>
          </a:p>
        </p:txBody>
      </p:sp>
    </p:spTree>
    <p:extLst>
      <p:ext uri="{BB962C8B-B14F-4D97-AF65-F5344CB8AC3E}">
        <p14:creationId xmlns:p14="http://schemas.microsoft.com/office/powerpoint/2010/main" val="304218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Candidaturas laranjas</a:t>
            </a:r>
            <a:endParaRPr lang="en-US" dirty="0"/>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691812902"/>
              </p:ext>
            </p:extLst>
          </p:nvPr>
        </p:nvGraphicFramePr>
        <p:xfrm>
          <a:off x="1018496" y="4221088"/>
          <a:ext cx="1656184" cy="936105"/>
        </p:xfrm>
        <a:graphic>
          <a:graphicData uri="http://schemas.openxmlformats.org/drawingml/2006/table">
            <a:tbl>
              <a:tblPr firstRow="1" firstCol="1" bandRow="1">
                <a:tableStyleId>{5C22544A-7EE6-4342-B048-85BDC9FD1C3A}</a:tableStyleId>
              </a:tblPr>
              <a:tblGrid>
                <a:gridCol w="516512"/>
                <a:gridCol w="1139672"/>
              </a:tblGrid>
              <a:tr h="312035">
                <a:tc>
                  <a:txBody>
                    <a:bodyPr/>
                    <a:lstStyle/>
                    <a:p>
                      <a:pPr algn="just">
                        <a:lnSpc>
                          <a:spcPct val="115000"/>
                        </a:lnSpc>
                        <a:spcAft>
                          <a:spcPts val="0"/>
                        </a:spcAft>
                      </a:pPr>
                      <a:r>
                        <a:rPr lang="pt-BR" sz="1200" dirty="0">
                          <a:effectLst/>
                        </a:rPr>
                        <a:t>2008</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44,66%</a:t>
                      </a:r>
                      <a:endParaRPr lang="en-US" sz="1100">
                        <a:effectLst/>
                        <a:latin typeface="Calibri"/>
                        <a:ea typeface="Calibri"/>
                        <a:cs typeface="Times New Roman"/>
                      </a:endParaRPr>
                    </a:p>
                  </a:txBody>
                  <a:tcPr marL="68580" marR="68580" marT="0" marB="0"/>
                </a:tc>
              </a:tr>
              <a:tr h="312035">
                <a:tc>
                  <a:txBody>
                    <a:bodyPr/>
                    <a:lstStyle/>
                    <a:p>
                      <a:pPr algn="just">
                        <a:lnSpc>
                          <a:spcPct val="115000"/>
                        </a:lnSpc>
                        <a:spcAft>
                          <a:spcPts val="0"/>
                        </a:spcAft>
                      </a:pPr>
                      <a:r>
                        <a:rPr lang="pt-BR" sz="1200" dirty="0">
                          <a:effectLst/>
                        </a:rPr>
                        <a:t>2012</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86,28%</a:t>
                      </a:r>
                      <a:endParaRPr lang="en-US" sz="1100">
                        <a:effectLst/>
                        <a:latin typeface="Calibri"/>
                        <a:ea typeface="Calibri"/>
                        <a:cs typeface="Times New Roman"/>
                      </a:endParaRPr>
                    </a:p>
                  </a:txBody>
                  <a:tcPr marL="68580" marR="68580" marT="0" marB="0"/>
                </a:tc>
              </a:tr>
              <a:tr h="312035">
                <a:tc>
                  <a:txBody>
                    <a:bodyPr/>
                    <a:lstStyle/>
                    <a:p>
                      <a:pPr algn="just">
                        <a:lnSpc>
                          <a:spcPct val="115000"/>
                        </a:lnSpc>
                        <a:spcAft>
                          <a:spcPts val="0"/>
                        </a:spcAft>
                      </a:pPr>
                      <a:r>
                        <a:rPr lang="pt-BR" sz="1200" dirty="0">
                          <a:effectLst/>
                        </a:rPr>
                        <a:t>2016</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rPr>
                        <a:t>85,90%</a:t>
                      </a:r>
                      <a:endParaRPr lang="en-US" sz="1100" dirty="0">
                        <a:effectLst/>
                        <a:latin typeface="Calibri"/>
                        <a:ea typeface="Calibri"/>
                        <a:cs typeface="Times New Roman"/>
                      </a:endParaRPr>
                    </a:p>
                  </a:txBody>
                  <a:tcPr marL="68580" marR="68580" marT="0" marB="0"/>
                </a:tc>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1947162390"/>
              </p:ext>
            </p:extLst>
          </p:nvPr>
        </p:nvGraphicFramePr>
        <p:xfrm>
          <a:off x="1187624" y="2276872"/>
          <a:ext cx="1472307" cy="944241"/>
        </p:xfrm>
        <a:graphic>
          <a:graphicData uri="http://schemas.openxmlformats.org/drawingml/2006/table">
            <a:tbl>
              <a:tblPr firstRow="1" firstCol="1" bandRow="1">
                <a:tableStyleId>{5C22544A-7EE6-4342-B048-85BDC9FD1C3A}</a:tableStyleId>
              </a:tblPr>
              <a:tblGrid>
                <a:gridCol w="644973"/>
                <a:gridCol w="827334"/>
              </a:tblGrid>
              <a:tr h="314747">
                <a:tc>
                  <a:txBody>
                    <a:bodyPr/>
                    <a:lstStyle/>
                    <a:p>
                      <a:pPr algn="just">
                        <a:lnSpc>
                          <a:spcPct val="115000"/>
                        </a:lnSpc>
                        <a:spcAft>
                          <a:spcPts val="0"/>
                        </a:spcAft>
                      </a:pPr>
                      <a:r>
                        <a:rPr lang="pt-BR" sz="1200" dirty="0">
                          <a:effectLst/>
                        </a:rPr>
                        <a:t>2008</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12,53%</a:t>
                      </a:r>
                      <a:endParaRPr lang="en-US" sz="1100">
                        <a:effectLst/>
                        <a:latin typeface="Calibri"/>
                        <a:ea typeface="Calibri"/>
                        <a:cs typeface="Times New Roman"/>
                      </a:endParaRPr>
                    </a:p>
                  </a:txBody>
                  <a:tcPr marL="68580" marR="68580" marT="0" marB="0"/>
                </a:tc>
              </a:tr>
              <a:tr h="314747">
                <a:tc>
                  <a:txBody>
                    <a:bodyPr/>
                    <a:lstStyle/>
                    <a:p>
                      <a:pPr algn="just">
                        <a:lnSpc>
                          <a:spcPct val="115000"/>
                        </a:lnSpc>
                        <a:spcAft>
                          <a:spcPts val="0"/>
                        </a:spcAft>
                      </a:pPr>
                      <a:r>
                        <a:rPr lang="pt-BR" sz="1200">
                          <a:effectLst/>
                        </a:rPr>
                        <a:t>2012</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13,33%</a:t>
                      </a:r>
                      <a:endParaRPr lang="en-US" sz="1100">
                        <a:effectLst/>
                        <a:latin typeface="Calibri"/>
                        <a:ea typeface="Calibri"/>
                        <a:cs typeface="Times New Roman"/>
                      </a:endParaRPr>
                    </a:p>
                  </a:txBody>
                  <a:tcPr marL="68580" marR="68580" marT="0" marB="0"/>
                </a:tc>
              </a:tr>
              <a:tr h="314747">
                <a:tc>
                  <a:txBody>
                    <a:bodyPr/>
                    <a:lstStyle/>
                    <a:p>
                      <a:pPr algn="just">
                        <a:lnSpc>
                          <a:spcPct val="115000"/>
                        </a:lnSpc>
                        <a:spcAft>
                          <a:spcPts val="0"/>
                        </a:spcAft>
                      </a:pPr>
                      <a:r>
                        <a:rPr lang="pt-BR" sz="1200" dirty="0">
                          <a:effectLst/>
                        </a:rPr>
                        <a:t>2016</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rPr>
                        <a:t>13,51%</a:t>
                      </a:r>
                      <a:endParaRPr lang="en-US" sz="1100" dirty="0">
                        <a:effectLst/>
                        <a:latin typeface="Calibri"/>
                        <a:ea typeface="Calibri"/>
                        <a:cs typeface="Times New Roman"/>
                      </a:endParaRPr>
                    </a:p>
                  </a:txBody>
                  <a:tcPr marL="68580" marR="68580" marT="0" marB="0"/>
                </a:tc>
              </a:tr>
            </a:tbl>
          </a:graphicData>
        </a:graphic>
      </p:graphicFrame>
      <p:sp>
        <p:nvSpPr>
          <p:cNvPr id="10" name="CaixaDeTexto 9"/>
          <p:cNvSpPr txBox="1"/>
          <p:nvPr/>
        </p:nvSpPr>
        <p:spPr>
          <a:xfrm>
            <a:off x="539552" y="5445224"/>
            <a:ext cx="6840760" cy="923330"/>
          </a:xfrm>
          <a:prstGeom prst="rect">
            <a:avLst/>
          </a:prstGeom>
          <a:noFill/>
        </p:spPr>
        <p:txBody>
          <a:bodyPr wrap="square" rtlCol="0">
            <a:spAutoFit/>
          </a:bodyPr>
          <a:lstStyle/>
          <a:p>
            <a:pPr lvl="0" algn="just" eaLnBrk="0" fontAlgn="base" hangingPunct="0">
              <a:spcBef>
                <a:spcPct val="0"/>
              </a:spcBef>
              <a:spcAft>
                <a:spcPct val="0"/>
              </a:spcAft>
            </a:pPr>
            <a:r>
              <a:rPr lang="pt-BR" altLang="en-US" dirty="0" smtClean="0">
                <a:latin typeface="Tahoma" pitchFamily="34" charset="0"/>
                <a:ea typeface="Calibri" pitchFamily="34" charset="0"/>
                <a:cs typeface="Tahoma" pitchFamily="34" charset="0"/>
              </a:rPr>
              <a:t>*** </a:t>
            </a:r>
            <a:r>
              <a:rPr lang="pt-BR" altLang="en-US" dirty="0">
                <a:latin typeface="Tahoma" pitchFamily="34" charset="0"/>
                <a:ea typeface="Calibri" pitchFamily="34" charset="0"/>
                <a:cs typeface="Tahoma" pitchFamily="34" charset="0"/>
              </a:rPr>
              <a:t>Candidatas: todos os partidos ficaram na m</a:t>
            </a:r>
            <a:r>
              <a:rPr lang="pt-BR" altLang="en-US" dirty="0">
                <a:latin typeface="Calibri"/>
                <a:ea typeface="Calibri" pitchFamily="34" charset="0"/>
                <a:cs typeface="Tahoma" pitchFamily="34" charset="0"/>
              </a:rPr>
              <a:t>é</a:t>
            </a:r>
            <a:r>
              <a:rPr lang="pt-BR" altLang="en-US" dirty="0">
                <a:latin typeface="Tahoma" pitchFamily="34" charset="0"/>
                <a:ea typeface="Calibri" pitchFamily="34" charset="0"/>
                <a:cs typeface="Tahoma" pitchFamily="34" charset="0"/>
              </a:rPr>
              <a:t>dia de 30%, com exce</a:t>
            </a:r>
            <a:r>
              <a:rPr lang="pt-BR" altLang="en-US" dirty="0">
                <a:latin typeface="Calibri"/>
                <a:ea typeface="Calibri" pitchFamily="34" charset="0"/>
                <a:cs typeface="Tahoma" pitchFamily="34" charset="0"/>
              </a:rPr>
              <a:t>ç</a:t>
            </a:r>
            <a:r>
              <a:rPr lang="pt-BR" altLang="en-US" dirty="0">
                <a:latin typeface="Tahoma" pitchFamily="34" charset="0"/>
                <a:ea typeface="Calibri" pitchFamily="34" charset="0"/>
                <a:cs typeface="Tahoma" pitchFamily="34" charset="0"/>
              </a:rPr>
              <a:t>ão do PMB que teve pouco mais de 40%.</a:t>
            </a:r>
            <a:endParaRPr lang="pt-BR" altLang="en-US" sz="2800" dirty="0">
              <a:latin typeface="Arial" pitchFamily="34" charset="0"/>
              <a:cs typeface="Arial" pitchFamily="34" charset="0"/>
            </a:endParaRPr>
          </a:p>
          <a:p>
            <a:endParaRPr lang="en-US" dirty="0"/>
          </a:p>
        </p:txBody>
      </p:sp>
      <p:sp>
        <p:nvSpPr>
          <p:cNvPr id="11" name="CaixaDeTexto 10"/>
          <p:cNvSpPr txBox="1"/>
          <p:nvPr/>
        </p:nvSpPr>
        <p:spPr>
          <a:xfrm>
            <a:off x="660808" y="1621661"/>
            <a:ext cx="3744416" cy="646331"/>
          </a:xfrm>
          <a:prstGeom prst="rect">
            <a:avLst/>
          </a:prstGeom>
          <a:noFill/>
        </p:spPr>
        <p:txBody>
          <a:bodyPr wrap="square" rtlCol="0">
            <a:spAutoFit/>
          </a:bodyPr>
          <a:lstStyle/>
          <a:p>
            <a:pPr lvl="0"/>
            <a:r>
              <a:rPr lang="pt-BR" altLang="en-US" dirty="0">
                <a:latin typeface="Tahoma" pitchFamily="34" charset="0"/>
                <a:ea typeface="Calibri" pitchFamily="34" charset="0"/>
                <a:cs typeface="Tahoma" pitchFamily="34" charset="0"/>
              </a:rPr>
              <a:t>Vereadoras com zero voto</a:t>
            </a:r>
            <a:endParaRPr lang="en-US" altLang="en-US" sz="1050" dirty="0">
              <a:latin typeface="Arial" pitchFamily="34" charset="0"/>
              <a:cs typeface="Arial" pitchFamily="34" charset="0"/>
            </a:endParaRPr>
          </a:p>
          <a:p>
            <a:endParaRPr lang="en-US" dirty="0"/>
          </a:p>
        </p:txBody>
      </p:sp>
      <p:sp>
        <p:nvSpPr>
          <p:cNvPr id="12" name="CaixaDeTexto 11"/>
          <p:cNvSpPr txBox="1"/>
          <p:nvPr/>
        </p:nvSpPr>
        <p:spPr>
          <a:xfrm>
            <a:off x="577320" y="3566418"/>
            <a:ext cx="3096344" cy="369332"/>
          </a:xfrm>
          <a:prstGeom prst="rect">
            <a:avLst/>
          </a:prstGeom>
          <a:noFill/>
        </p:spPr>
        <p:txBody>
          <a:bodyPr wrap="square" rtlCol="0">
            <a:spAutoFit/>
          </a:bodyPr>
          <a:lstStyle/>
          <a:p>
            <a:r>
              <a:rPr lang="pt-BR" dirty="0" smtClean="0"/>
              <a:t>Vereadoras eleitas</a:t>
            </a:r>
            <a:endParaRPr lang="en-US" dirty="0"/>
          </a:p>
        </p:txBody>
      </p:sp>
    </p:spTree>
    <p:extLst>
      <p:ext uri="{BB962C8B-B14F-4D97-AF65-F5344CB8AC3E}">
        <p14:creationId xmlns:p14="http://schemas.microsoft.com/office/powerpoint/2010/main" val="285723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236752"/>
          </a:xfrm>
        </p:spPr>
        <p:txBody>
          <a:bodyPr>
            <a:normAutofit/>
          </a:bodyPr>
          <a:lstStyle/>
          <a:p>
            <a:r>
              <a:rPr lang="pt-BR" sz="3200" dirty="0" smtClean="0"/>
              <a:t>VIOLÊNCIA POLÍTICA CONTRA AS MULHERES</a:t>
            </a:r>
            <a:endParaRPr lang="pt-BR" sz="3200" dirty="0"/>
          </a:p>
        </p:txBody>
      </p:sp>
      <p:sp>
        <p:nvSpPr>
          <p:cNvPr id="3" name="Espaço Reservado para Conteúdo 2"/>
          <p:cNvSpPr>
            <a:spLocks noGrp="1"/>
          </p:cNvSpPr>
          <p:nvPr>
            <p:ph idx="1"/>
          </p:nvPr>
        </p:nvSpPr>
        <p:spPr>
          <a:xfrm>
            <a:off x="457200" y="1844824"/>
            <a:ext cx="7239000" cy="4610912"/>
          </a:xfrm>
        </p:spPr>
        <p:txBody>
          <a:bodyPr>
            <a:normAutofit lnSpcReduction="10000"/>
          </a:bodyPr>
          <a:lstStyle/>
          <a:p>
            <a:pPr marL="0" indent="0" algn="just">
              <a:buNone/>
            </a:pPr>
            <a:r>
              <a:rPr lang="pt-BR" i="1" dirty="0" smtClean="0"/>
              <a:t>A violência contra as mulheres compreende todas aquelas ações e omissões – incluída a tolerância – que, baseadas em elementos de gênero e ocorridas no âmbito do exercício dos direitos político-eleitorais, tenham por objeto ou resultado menoscabar ou anular o reconhecimento, gozo e/ou exercício dos direitos políticos ou das prerrogativas inerentes a um cargo público.</a:t>
            </a:r>
          </a:p>
          <a:p>
            <a:pPr marL="0" indent="0" algn="just">
              <a:buNone/>
            </a:pPr>
            <a:endParaRPr lang="pt-BR" i="1" dirty="0" smtClean="0"/>
          </a:p>
          <a:p>
            <a:pPr marL="0" indent="0" algn="r">
              <a:buNone/>
            </a:pPr>
            <a:r>
              <a:rPr lang="pt-BR" sz="1800" dirty="0" smtClean="0"/>
              <a:t>Protocolo para atender </a:t>
            </a:r>
            <a:r>
              <a:rPr lang="pt-BR" sz="1800" dirty="0" err="1" smtClean="0"/>
              <a:t>la</a:t>
            </a:r>
            <a:r>
              <a:rPr lang="pt-BR" sz="1800" dirty="0" smtClean="0"/>
              <a:t> </a:t>
            </a:r>
            <a:r>
              <a:rPr lang="pt-BR" sz="1800" dirty="0" err="1" smtClean="0"/>
              <a:t>violencia</a:t>
            </a:r>
            <a:r>
              <a:rPr lang="pt-BR" sz="1800" dirty="0" smtClean="0"/>
              <a:t> </a:t>
            </a:r>
          </a:p>
          <a:p>
            <a:pPr marL="0" indent="0" algn="r">
              <a:buNone/>
            </a:pPr>
            <a:r>
              <a:rPr lang="pt-BR" sz="1800" dirty="0" smtClean="0"/>
              <a:t>politica contra </a:t>
            </a:r>
            <a:r>
              <a:rPr lang="pt-BR" sz="1800" dirty="0" err="1" smtClean="0"/>
              <a:t>las</a:t>
            </a:r>
            <a:r>
              <a:rPr lang="pt-BR" sz="1800" dirty="0" smtClean="0"/>
              <a:t> </a:t>
            </a:r>
            <a:r>
              <a:rPr lang="pt-BR" sz="1800" dirty="0" err="1" smtClean="0"/>
              <a:t>mujeres</a:t>
            </a:r>
            <a:r>
              <a:rPr lang="pt-BR" sz="1800" dirty="0" smtClean="0"/>
              <a:t> </a:t>
            </a: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487" y="5181600"/>
            <a:ext cx="2724150" cy="1676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en-US" dirty="0"/>
          </a:p>
        </p:txBody>
      </p:sp>
      <p:sp>
        <p:nvSpPr>
          <p:cNvPr id="3" name="Espaço Reservado para Conteúdo 2"/>
          <p:cNvSpPr>
            <a:spLocks noGrp="1"/>
          </p:cNvSpPr>
          <p:nvPr>
            <p:ph idx="1"/>
          </p:nvPr>
        </p:nvSpPr>
        <p:spPr/>
        <p:txBody>
          <a:bodyPr>
            <a:normAutofit fontScale="92500" lnSpcReduction="10000"/>
          </a:bodyPr>
          <a:lstStyle/>
          <a:p>
            <a:r>
              <a:rPr lang="pt-BR" dirty="0"/>
              <a:t>- Sanção integral (10%) com descumprimento parcial do tempo de rádio e TV (RESP 12637, Porto Alegre/RS</a:t>
            </a:r>
            <a:r>
              <a:rPr lang="pt-BR" dirty="0" smtClean="0"/>
              <a:t>)</a:t>
            </a:r>
          </a:p>
          <a:p>
            <a:pPr marL="0" indent="0">
              <a:buNone/>
            </a:pPr>
            <a:endParaRPr lang="en-US" dirty="0"/>
          </a:p>
          <a:p>
            <a:r>
              <a:rPr lang="pt-BR" dirty="0"/>
              <a:t>- Candidatas laranja: possibilidade de pedir a cassação da chapa. (AIME 24.342 e AIJE 149, Freitas/PI)</a:t>
            </a:r>
            <a:endParaRPr lang="en-US" dirty="0"/>
          </a:p>
          <a:p>
            <a:endParaRPr lang="pt-BR" dirty="0" smtClean="0"/>
          </a:p>
          <a:p>
            <a:r>
              <a:rPr lang="pt-BR" dirty="0"/>
              <a:t>ADI 5617 (limite de fundo partidário de até 15% para mulheres na campanha</a:t>
            </a:r>
            <a:r>
              <a:rPr lang="pt-BR" dirty="0" smtClean="0"/>
              <a:t>)</a:t>
            </a:r>
          </a:p>
          <a:p>
            <a:endParaRPr lang="pt-BR" dirty="0"/>
          </a:p>
          <a:p>
            <a:r>
              <a:rPr lang="pt-BR" dirty="0" smtClean="0"/>
              <a:t>TSE reconheceu a cota de gênero, estendendo aos transexuais </a:t>
            </a:r>
            <a:r>
              <a:rPr lang="pt-BR" smtClean="0"/>
              <a:t>e travestis (março, 2018)</a:t>
            </a:r>
            <a:endParaRPr lang="en-US" dirty="0"/>
          </a:p>
          <a:p>
            <a:pPr marL="0" indent="0">
              <a:buNone/>
            </a:pPr>
            <a:endParaRPr lang="en-US" dirty="0"/>
          </a:p>
        </p:txBody>
      </p:sp>
    </p:spTree>
    <p:extLst>
      <p:ext uri="{BB962C8B-B14F-4D97-AF65-F5344CB8AC3E}">
        <p14:creationId xmlns:p14="http://schemas.microsoft.com/office/powerpoint/2010/main" val="695283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PROPAGANDA PARTIDÁRIA</a:t>
            </a:r>
            <a:br>
              <a:rPr lang="pt-BR" dirty="0" smtClean="0"/>
            </a:br>
            <a:endParaRPr lang="en-US" dirty="0"/>
          </a:p>
        </p:txBody>
      </p:sp>
      <p:sp>
        <p:nvSpPr>
          <p:cNvPr id="3" name="Espaço Reservado para Conteúdo 2"/>
          <p:cNvSpPr>
            <a:spLocks noGrp="1"/>
          </p:cNvSpPr>
          <p:nvPr>
            <p:ph idx="1"/>
          </p:nvPr>
        </p:nvSpPr>
        <p:spPr>
          <a:xfrm>
            <a:off x="457200" y="1609416"/>
            <a:ext cx="3466728" cy="4846320"/>
          </a:xfrm>
        </p:spPr>
        <p:txBody>
          <a:bodyPr>
            <a:normAutofit fontScale="70000" lnSpcReduction="20000"/>
          </a:bodyPr>
          <a:lstStyle/>
          <a:p>
            <a:pPr marL="0" indent="0">
              <a:buNone/>
            </a:pPr>
            <a:r>
              <a:rPr lang="pt-BR" dirty="0" smtClean="0"/>
              <a:t>COMO ERA:</a:t>
            </a:r>
          </a:p>
          <a:p>
            <a:pPr marL="0" indent="0">
              <a:buNone/>
            </a:pPr>
            <a:r>
              <a:rPr lang="pt-BR" dirty="0" smtClean="0"/>
              <a:t>Art</a:t>
            </a:r>
            <a:r>
              <a:rPr lang="pt-BR" dirty="0"/>
              <a:t>. 45. A propaganda partidária gratuita, gravada ou ao vivo, efetuada mediante transmissão por rádio e televisão será realizada entre as dezenove horas e trinta minutos e as vinte e duas horas para, com exclusividade:</a:t>
            </a:r>
            <a:endParaRPr lang="en-US" dirty="0"/>
          </a:p>
          <a:p>
            <a:pPr marL="0" indent="0">
              <a:buNone/>
            </a:pPr>
            <a:r>
              <a:rPr lang="pt-BR" dirty="0"/>
              <a:t>[...]</a:t>
            </a:r>
            <a:endParaRPr lang="en-US" dirty="0"/>
          </a:p>
          <a:p>
            <a:pPr marL="0" indent="0">
              <a:buNone/>
            </a:pPr>
            <a:r>
              <a:rPr lang="pt-BR" dirty="0"/>
              <a:t>IV - promover e difundir a participação política feminina, dedicando às mulheres o tempo que será fixado pelo órgão nacional de direção partidária, </a:t>
            </a:r>
            <a:r>
              <a:rPr lang="pt-BR" b="1" dirty="0"/>
              <a:t>observado o mínimo de 10% (dez por cento) do programa e das inserções a que se refere o art. 49</a:t>
            </a:r>
            <a:r>
              <a:rPr lang="pt-BR" dirty="0"/>
              <a:t>. </a:t>
            </a:r>
            <a:r>
              <a:rPr lang="pt-BR" u="sng" dirty="0">
                <a:hlinkClick r:id="rId2"/>
              </a:rPr>
              <a:t>(Redação dada pela Lei nº 13.165, de 2015)</a:t>
            </a:r>
            <a:endParaRPr lang="en-US" dirty="0"/>
          </a:p>
          <a:p>
            <a:pPr marL="0" indent="0">
              <a:buNone/>
            </a:pPr>
            <a:endParaRPr lang="en-US" dirty="0"/>
          </a:p>
        </p:txBody>
      </p:sp>
      <p:sp>
        <p:nvSpPr>
          <p:cNvPr id="4" name="Espaço Reservado para Conteúdo 2"/>
          <p:cNvSpPr txBox="1">
            <a:spLocks/>
          </p:cNvSpPr>
          <p:nvPr/>
        </p:nvSpPr>
        <p:spPr>
          <a:xfrm>
            <a:off x="4427984" y="1700808"/>
            <a:ext cx="3466728" cy="4702304"/>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buNone/>
            </a:pPr>
            <a:r>
              <a:rPr lang="pt-BR" sz="1600" dirty="0" smtClean="0"/>
              <a:t>COMO FICOU:</a:t>
            </a:r>
          </a:p>
          <a:p>
            <a:pPr marL="0" indent="0">
              <a:buNone/>
            </a:pPr>
            <a:r>
              <a:rPr lang="pt-BR" sz="1600" dirty="0" smtClean="0"/>
              <a:t>A propaganda partidária foi extinta e o valor que era compensado com</a:t>
            </a:r>
          </a:p>
          <a:p>
            <a:pPr marL="0" indent="0">
              <a:buNone/>
            </a:pPr>
            <a:r>
              <a:rPr lang="pt-BR" sz="1600" dirty="0" smtClean="0"/>
              <a:t>Revogados os </a:t>
            </a:r>
            <a:r>
              <a:rPr lang="pt-BR" sz="1600" dirty="0" err="1" smtClean="0"/>
              <a:t>arts</a:t>
            </a:r>
            <a:r>
              <a:rPr lang="pt-BR" sz="1600" dirty="0" smtClean="0"/>
              <a:t>. 45, 46, 47, 48 e 49</a:t>
            </a:r>
            <a:r>
              <a:rPr lang="pt-BR" sz="1600" dirty="0"/>
              <a:t> e o </a:t>
            </a:r>
            <a:r>
              <a:rPr lang="pt-BR" sz="1600" dirty="0" smtClean="0"/>
              <a:t>parágrafo único do art. 52 da Lei 9096/95</a:t>
            </a:r>
          </a:p>
          <a:p>
            <a:pPr marL="0" indent="0">
              <a:buNone/>
            </a:pPr>
            <a:endParaRPr lang="pt-BR" sz="1600" dirty="0"/>
          </a:p>
        </p:txBody>
      </p:sp>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1660" y="4051960"/>
            <a:ext cx="2619375" cy="1743075"/>
          </a:xfrm>
          <a:prstGeom prst="rect">
            <a:avLst/>
          </a:prstGeom>
        </p:spPr>
      </p:pic>
    </p:spTree>
    <p:extLst>
      <p:ext uri="{BB962C8B-B14F-4D97-AF65-F5344CB8AC3E}">
        <p14:creationId xmlns:p14="http://schemas.microsoft.com/office/powerpoint/2010/main" val="1855948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804704"/>
          </a:xfrm>
        </p:spPr>
        <p:txBody>
          <a:bodyPr/>
          <a:lstStyle/>
          <a:p>
            <a:r>
              <a:rPr lang="pt-BR" dirty="0" smtClean="0"/>
              <a:t>FUNDO PARTIDÁRIO</a:t>
            </a:r>
            <a:endParaRPr lang="en-US" dirty="0"/>
          </a:p>
        </p:txBody>
      </p:sp>
      <p:sp>
        <p:nvSpPr>
          <p:cNvPr id="3" name="Espaço Reservado para Conteúdo 2"/>
          <p:cNvSpPr>
            <a:spLocks noGrp="1"/>
          </p:cNvSpPr>
          <p:nvPr>
            <p:ph idx="1"/>
          </p:nvPr>
        </p:nvSpPr>
        <p:spPr>
          <a:xfrm>
            <a:off x="179512" y="1340768"/>
            <a:ext cx="7221413" cy="5328592"/>
          </a:xfrm>
        </p:spPr>
        <p:txBody>
          <a:bodyPr>
            <a:noAutofit/>
          </a:bodyPr>
          <a:lstStyle/>
          <a:p>
            <a:pPr marL="0" indent="0" algn="just">
              <a:buNone/>
            </a:pPr>
            <a:r>
              <a:rPr lang="pt-BR" sz="1600" b="1" i="1" dirty="0"/>
              <a:t>Art. 44</a:t>
            </a:r>
            <a:r>
              <a:rPr lang="pt-BR" sz="1600" i="1" dirty="0"/>
              <a:t>. Os recursos oriundos do Fundo Partidário serão aplicados:</a:t>
            </a:r>
            <a:endParaRPr lang="en-US" sz="1600" dirty="0"/>
          </a:p>
          <a:p>
            <a:pPr marL="0" indent="0" algn="just">
              <a:buNone/>
            </a:pPr>
            <a:r>
              <a:rPr lang="pt-BR" sz="1600" i="1" dirty="0"/>
              <a:t>(...)</a:t>
            </a:r>
            <a:endParaRPr lang="en-US" sz="1600" dirty="0"/>
          </a:p>
          <a:p>
            <a:pPr marL="0" indent="0" algn="just">
              <a:buNone/>
            </a:pPr>
            <a:r>
              <a:rPr lang="pt-BR" sz="1600" b="1" i="1" dirty="0"/>
              <a:t>V </a:t>
            </a:r>
            <a:r>
              <a:rPr lang="pt-BR" sz="1600" i="1" dirty="0"/>
              <a:t>- na criação e manutenção de programas de promoção e difusão da participação política das mulheres, </a:t>
            </a:r>
            <a:r>
              <a:rPr lang="pt-BR" sz="1600" b="1" i="1" dirty="0"/>
              <a:t>criados e mantidos pela secretaria da mulher do respectivo partido político ou, inexistindo a secretaria, pelo instituto ou fundação de pesquisa e de doutrinação e educação política de que trata o inciso IV</a:t>
            </a:r>
            <a:r>
              <a:rPr lang="pt-BR" sz="1600" i="1" dirty="0"/>
              <a:t>, conforme </a:t>
            </a:r>
            <a:r>
              <a:rPr lang="pt-BR" sz="1600" b="1" i="1" u="sng" dirty="0"/>
              <a:t>percentual que será fixado pelo órgão nacional de direção partidária, observado o mínimo de 5% (cinco por cento) do total; </a:t>
            </a:r>
            <a:endParaRPr lang="en-US" sz="1600" dirty="0"/>
          </a:p>
          <a:p>
            <a:pPr marL="0" indent="0" algn="just">
              <a:buNone/>
            </a:pPr>
            <a:r>
              <a:rPr lang="pt-BR" sz="1600" i="1" dirty="0"/>
              <a:t>(...)</a:t>
            </a:r>
            <a:endParaRPr lang="en-US" sz="1600" dirty="0"/>
          </a:p>
          <a:p>
            <a:pPr marL="0" indent="0" algn="just">
              <a:buNone/>
            </a:pPr>
            <a:r>
              <a:rPr lang="pt-BR" sz="1600" b="1" i="1" dirty="0"/>
              <a:t>§ 5º</a:t>
            </a:r>
            <a:r>
              <a:rPr lang="pt-BR" sz="1600" i="1" dirty="0"/>
              <a:t> O partido político que não cumprir o disposto no inciso V do caput deverá </a:t>
            </a:r>
            <a:r>
              <a:rPr lang="pt-BR" sz="1600" i="1" u="sng" dirty="0"/>
              <a:t>transferir o saldo para conta específica, sendo vedada sua aplicação para finalidade diversa, de modo que o saldo remanescente deverá ser aplicado dentro do exercício financeiro subsequente, sob pena de acréscimo de 12,5% (doze inteiros e cinco décimos por cento) do valor previsto no inciso V</a:t>
            </a:r>
            <a:r>
              <a:rPr lang="pt-BR" sz="1600" i="1" dirty="0"/>
              <a:t> do caput, a ser aplicado na mesma finalidade. </a:t>
            </a:r>
            <a:endParaRPr lang="en-US" sz="16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925" y="4263844"/>
            <a:ext cx="1743075" cy="2619375"/>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8900" y="0"/>
            <a:ext cx="2705100" cy="1685925"/>
          </a:xfrm>
          <a:prstGeom prst="rect">
            <a:avLst/>
          </a:prstGeom>
        </p:spPr>
      </p:pic>
    </p:spTree>
    <p:extLst>
      <p:ext uri="{BB962C8B-B14F-4D97-AF65-F5344CB8AC3E}">
        <p14:creationId xmlns:p14="http://schemas.microsoft.com/office/powerpoint/2010/main" val="1472513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804704"/>
          </a:xfrm>
        </p:spPr>
        <p:txBody>
          <a:bodyPr/>
          <a:lstStyle/>
          <a:p>
            <a:r>
              <a:rPr lang="pt-BR" dirty="0" smtClean="0"/>
              <a:t>FUNDO PARTIDÁRIO</a:t>
            </a:r>
            <a:endParaRPr lang="en-US" dirty="0"/>
          </a:p>
        </p:txBody>
      </p:sp>
      <p:sp>
        <p:nvSpPr>
          <p:cNvPr id="3" name="Espaço Reservado para Conteúdo 2"/>
          <p:cNvSpPr>
            <a:spLocks noGrp="1"/>
          </p:cNvSpPr>
          <p:nvPr>
            <p:ph idx="1"/>
          </p:nvPr>
        </p:nvSpPr>
        <p:spPr>
          <a:xfrm>
            <a:off x="179512" y="1340768"/>
            <a:ext cx="7920880" cy="5328592"/>
          </a:xfrm>
        </p:spPr>
        <p:txBody>
          <a:bodyPr>
            <a:noAutofit/>
          </a:bodyPr>
          <a:lstStyle/>
          <a:p>
            <a:pPr marL="0" indent="0" algn="just">
              <a:buNone/>
            </a:pPr>
            <a:r>
              <a:rPr lang="pt-BR" sz="1600" b="1" i="1" dirty="0" smtClean="0"/>
              <a:t>§ </a:t>
            </a:r>
            <a:r>
              <a:rPr lang="pt-BR" sz="1600" b="1" i="1" dirty="0"/>
              <a:t>5º-A</a:t>
            </a:r>
            <a:r>
              <a:rPr lang="pt-BR" sz="1600" i="1" dirty="0"/>
              <a:t>. A critério das agremiações partidárias, os recursos a que se refere o inciso V </a:t>
            </a:r>
            <a:r>
              <a:rPr lang="pt-BR" sz="1600" i="1" u="sng" dirty="0"/>
              <a:t>poderão ser acumulados em diferentes exercícios financeiros, mantidos em contas bancárias específicas</a:t>
            </a:r>
            <a:r>
              <a:rPr lang="pt-BR" sz="1600" i="1" dirty="0"/>
              <a:t>, para utilização futura em campanhas eleitorais de candidatas do partido. </a:t>
            </a:r>
            <a:endParaRPr lang="en-US" sz="1600" dirty="0"/>
          </a:p>
          <a:p>
            <a:pPr marL="0" indent="0" algn="just">
              <a:buNone/>
            </a:pPr>
            <a:r>
              <a:rPr lang="pt-BR" sz="1600" i="1" dirty="0"/>
              <a:t>(...)</a:t>
            </a:r>
            <a:endParaRPr lang="en-US" sz="1600" dirty="0"/>
          </a:p>
          <a:p>
            <a:pPr marL="0" indent="0" algn="just">
              <a:buNone/>
            </a:pPr>
            <a:r>
              <a:rPr lang="pt-BR" sz="1600" b="1" i="1" dirty="0"/>
              <a:t>§ 7º.  </a:t>
            </a:r>
            <a:r>
              <a:rPr lang="pt-BR" sz="1600" i="1" dirty="0"/>
              <a:t>A critério da secretaria da mulher ou, inexistindo a secretaria, a critério da fundação de pesquisa e de doutrinação e educação política, os recursos a que se refere o inciso V do caput </a:t>
            </a:r>
            <a:r>
              <a:rPr lang="pt-BR" sz="1600" b="1" i="1" u="sng" dirty="0"/>
              <a:t>poderão ser acumulados em diferentes exercícios financeiros, mantidos em contas bancárias específicas, para utilização futura em campanhas eleitorais de candidatas do partido</a:t>
            </a:r>
            <a:r>
              <a:rPr lang="pt-BR" sz="1600" i="1" dirty="0"/>
              <a:t>, não se aplicando, neste caso, o disposto no § 5º</a:t>
            </a:r>
            <a:r>
              <a:rPr lang="pt-BR" sz="1600" i="1" dirty="0" smtClean="0"/>
              <a:t>.</a:t>
            </a:r>
            <a:endParaRPr lang="en-US" sz="16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4509120"/>
            <a:ext cx="2724150" cy="1676400"/>
          </a:xfrm>
          <a:prstGeom prst="rect">
            <a:avLst/>
          </a:prstGeo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529153"/>
            <a:ext cx="2466975" cy="1857375"/>
          </a:xfrm>
          <a:prstGeom prst="rect">
            <a:avLst/>
          </a:prstGeom>
        </p:spPr>
      </p:pic>
    </p:spTree>
    <p:extLst>
      <p:ext uri="{BB962C8B-B14F-4D97-AF65-F5344CB8AC3E}">
        <p14:creationId xmlns:p14="http://schemas.microsoft.com/office/powerpoint/2010/main" val="1556071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092736"/>
          </a:xfrm>
        </p:spPr>
        <p:txBody>
          <a:bodyPr>
            <a:normAutofit fontScale="90000"/>
          </a:bodyPr>
          <a:lstStyle/>
          <a:p>
            <a:r>
              <a:rPr lang="pt-BR" dirty="0" smtClean="0"/>
              <a:t>FUNDO PARTIDÁRIO: questionamentos</a:t>
            </a:r>
            <a:endParaRPr lang="en-US" dirty="0"/>
          </a:p>
        </p:txBody>
      </p:sp>
      <p:sp>
        <p:nvSpPr>
          <p:cNvPr id="3" name="Espaço Reservado para Conteúdo 2"/>
          <p:cNvSpPr>
            <a:spLocks noGrp="1"/>
          </p:cNvSpPr>
          <p:nvPr>
            <p:ph idx="1"/>
          </p:nvPr>
        </p:nvSpPr>
        <p:spPr>
          <a:xfrm>
            <a:off x="539552" y="1628800"/>
            <a:ext cx="7128792" cy="4896544"/>
          </a:xfrm>
        </p:spPr>
        <p:txBody>
          <a:bodyPr>
            <a:noAutofit/>
          </a:bodyPr>
          <a:lstStyle/>
          <a:p>
            <a:pPr algn="just"/>
            <a:r>
              <a:rPr lang="pt-BR" sz="2400" dirty="0" smtClean="0"/>
              <a:t>Consulta elaborada ao TSE questionando sobre a possibilidade de aplicação do fundo partidário nas campanhas eleitorais;</a:t>
            </a:r>
          </a:p>
          <a:p>
            <a:pPr marL="2062163" indent="0" algn="just">
              <a:buNone/>
            </a:pPr>
            <a:r>
              <a:rPr lang="pt-BR" sz="2400" dirty="0" smtClean="0"/>
              <a:t>Os </a:t>
            </a:r>
            <a:r>
              <a:rPr lang="pt-BR" sz="2400" dirty="0"/>
              <a:t>recursos oriundos do Fundo Partidário serão aplicados</a:t>
            </a:r>
            <a:r>
              <a:rPr lang="pt-BR" sz="2400" dirty="0" smtClean="0"/>
              <a:t>:</a:t>
            </a:r>
          </a:p>
          <a:p>
            <a:pPr marL="2062163" indent="0" algn="just">
              <a:buNone/>
            </a:pPr>
            <a:r>
              <a:rPr lang="pt-BR" sz="2400" dirty="0" smtClean="0"/>
              <a:t>III </a:t>
            </a:r>
            <a:r>
              <a:rPr lang="pt-BR" sz="2400" dirty="0"/>
              <a:t>- no alistamento e campanhas </a:t>
            </a:r>
            <a:r>
              <a:rPr lang="pt-BR" sz="2400" dirty="0" smtClean="0"/>
              <a:t>eleitorais</a:t>
            </a:r>
            <a:r>
              <a:rPr lang="pt-BR" sz="2400" dirty="0"/>
              <a:t> </a:t>
            </a:r>
            <a:r>
              <a:rPr lang="pt-BR" sz="2400" dirty="0" smtClean="0"/>
              <a:t>(art</a:t>
            </a:r>
            <a:r>
              <a:rPr lang="pt-BR" sz="2400" dirty="0"/>
              <a:t>. </a:t>
            </a:r>
            <a:r>
              <a:rPr lang="pt-BR" sz="2400" dirty="0" smtClean="0"/>
              <a:t>44.da Lei 9096/95)</a:t>
            </a:r>
          </a:p>
          <a:p>
            <a:pPr marL="2062163" indent="0" algn="just">
              <a:buNone/>
            </a:pPr>
            <a:endParaRPr lang="pt-BR" sz="2400" dirty="0" smtClean="0"/>
          </a:p>
          <a:p>
            <a:pPr algn="just"/>
            <a:r>
              <a:rPr lang="pt-BR" sz="2400" dirty="0" smtClean="0"/>
              <a:t>O Fundo Especial de Financiamento de Campanha – FEFC não prevê destinação de recursos às mulheres</a:t>
            </a:r>
            <a:endParaRPr lang="en-US" sz="24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4869160"/>
            <a:ext cx="1082229" cy="1400855"/>
          </a:xfrm>
          <a:prstGeom prst="rect">
            <a:avLst/>
          </a:prstGeom>
        </p:spPr>
      </p:pic>
    </p:spTree>
    <p:extLst>
      <p:ext uri="{BB962C8B-B14F-4D97-AF65-F5344CB8AC3E}">
        <p14:creationId xmlns:p14="http://schemas.microsoft.com/office/powerpoint/2010/main" val="3124260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Propaganda institucional do </a:t>
            </a:r>
            <a:r>
              <a:rPr lang="pt-BR" dirty="0" err="1" smtClean="0"/>
              <a:t>tse</a:t>
            </a:r>
            <a:r>
              <a:rPr lang="pt-BR" dirty="0" smtClean="0"/>
              <a:t> </a:t>
            </a:r>
            <a:endParaRPr lang="en-US" dirty="0"/>
          </a:p>
        </p:txBody>
      </p:sp>
      <p:sp>
        <p:nvSpPr>
          <p:cNvPr id="3" name="Espaço Reservado para Conteúdo 2"/>
          <p:cNvSpPr>
            <a:spLocks noGrp="1"/>
          </p:cNvSpPr>
          <p:nvPr>
            <p:ph idx="1"/>
          </p:nvPr>
        </p:nvSpPr>
        <p:spPr>
          <a:xfrm>
            <a:off x="457200" y="1772816"/>
            <a:ext cx="7239000" cy="4682920"/>
          </a:xfrm>
        </p:spPr>
        <p:txBody>
          <a:bodyPr>
            <a:normAutofit/>
          </a:bodyPr>
          <a:lstStyle/>
          <a:p>
            <a:pPr marL="0" indent="0" algn="just">
              <a:buNone/>
            </a:pPr>
            <a:r>
              <a:rPr lang="pt-BR" sz="2000" dirty="0"/>
              <a:t>A</a:t>
            </a:r>
            <a:r>
              <a:rPr lang="pt-BR" sz="2000" dirty="0" smtClean="0"/>
              <a:t>rt</a:t>
            </a:r>
            <a:r>
              <a:rPr lang="pt-BR" sz="2000" dirty="0"/>
              <a:t>. </a:t>
            </a:r>
            <a:r>
              <a:rPr lang="pt-BR" sz="2000" dirty="0" smtClean="0"/>
              <a:t>93-A da Lei 9.505/97</a:t>
            </a:r>
            <a:r>
              <a:rPr lang="pt-BR" sz="2000" dirty="0"/>
              <a:t>  </a:t>
            </a:r>
            <a:endParaRPr lang="pt-BR" sz="2000" dirty="0" smtClean="0"/>
          </a:p>
          <a:p>
            <a:pPr marL="0" indent="0" algn="just">
              <a:buNone/>
            </a:pPr>
            <a:r>
              <a:rPr lang="pt-BR" sz="2000" dirty="0" smtClean="0"/>
              <a:t>O </a:t>
            </a:r>
            <a:r>
              <a:rPr lang="pt-BR" sz="2000" dirty="0"/>
              <a:t>Tribunal Superior Eleitoral, no período compreendido entre 1</a:t>
            </a:r>
            <a:r>
              <a:rPr lang="pt-BR" sz="2000" u="sng" baseline="30000" dirty="0"/>
              <a:t>o</a:t>
            </a:r>
            <a:r>
              <a:rPr lang="pt-BR" sz="2000" dirty="0"/>
              <a:t> de abril e 30 de julho dos anos eleitorais, promoverá, em até cinco minutos diários, contínuos ou não, requisitados às emissoras de rádio e televisão, propaganda institucional, em rádio e televisão, </a:t>
            </a:r>
            <a:r>
              <a:rPr lang="pt-BR" sz="2000" b="1" u="sng" dirty="0"/>
              <a:t>destinada a incentivar a participação feminina, dos jovens e da comunidade negra na política</a:t>
            </a:r>
            <a:r>
              <a:rPr lang="pt-BR" sz="2000" dirty="0"/>
              <a:t>, bem como a esclarecer os cidadãos sobre as regras e o funcionamento do sistema eleitoral brasileiro</a:t>
            </a:r>
            <a:endParaRPr lang="en-US" sz="20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4869160"/>
            <a:ext cx="2886075" cy="1581150"/>
          </a:xfrm>
          <a:prstGeom prst="rect">
            <a:avLst/>
          </a:prstGeom>
        </p:spPr>
      </p:pic>
    </p:spTree>
    <p:extLst>
      <p:ext uri="{BB962C8B-B14F-4D97-AF65-F5344CB8AC3E}">
        <p14:creationId xmlns:p14="http://schemas.microsoft.com/office/powerpoint/2010/main" val="154770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COTAS NOS DIRETÓRIOS DE PARTIDOS POLÍTICOS</a:t>
            </a:r>
            <a:endParaRPr lang="en-US" dirty="0"/>
          </a:p>
        </p:txBody>
      </p:sp>
      <p:sp>
        <p:nvSpPr>
          <p:cNvPr id="3" name="Espaço Reservado para Conteúdo 2"/>
          <p:cNvSpPr>
            <a:spLocks noGrp="1"/>
          </p:cNvSpPr>
          <p:nvPr>
            <p:ph idx="1"/>
          </p:nvPr>
        </p:nvSpPr>
        <p:spPr>
          <a:xfrm>
            <a:off x="457200" y="1844824"/>
            <a:ext cx="7239000" cy="4610912"/>
          </a:xfrm>
        </p:spPr>
        <p:txBody>
          <a:bodyPr/>
          <a:lstStyle/>
          <a:p>
            <a:pPr algn="just"/>
            <a:r>
              <a:rPr lang="pt-BR" dirty="0"/>
              <a:t>Consulta TSE: senadora </a:t>
            </a:r>
            <a:r>
              <a:rPr lang="pt-BR" dirty="0" err="1"/>
              <a:t>Lídice</a:t>
            </a:r>
            <a:r>
              <a:rPr lang="pt-BR" dirty="0"/>
              <a:t> da Mata (PSB-BA) </a:t>
            </a:r>
            <a:r>
              <a:rPr lang="pt-BR" dirty="0" smtClean="0"/>
              <a:t>consultou o </a:t>
            </a:r>
            <a:r>
              <a:rPr lang="pt-BR" dirty="0"/>
              <a:t>Tribunal Superior Eleitoral se a reserva obrigatória mínima de 30% de vagas para candidatas mulheres nas eleições vale também para a composição das comissões executivas e diretórios nacionais dos partidos.</a:t>
            </a:r>
            <a:endParaRPr lang="en-US"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4293096"/>
            <a:ext cx="1619250" cy="2362200"/>
          </a:xfrm>
          <a:prstGeom prst="rect">
            <a:avLst/>
          </a:prstGeom>
        </p:spPr>
      </p:pic>
    </p:spTree>
    <p:extLst>
      <p:ext uri="{BB962C8B-B14F-4D97-AF65-F5344CB8AC3E}">
        <p14:creationId xmlns:p14="http://schemas.microsoft.com/office/powerpoint/2010/main" val="972518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QUEM FALOU? E QUANDO?</a:t>
            </a:r>
            <a:endParaRPr lang="en-US" dirty="0"/>
          </a:p>
        </p:txBody>
      </p:sp>
      <p:sp>
        <p:nvSpPr>
          <p:cNvPr id="3" name="Espaço Reservado para Conteúdo 2"/>
          <p:cNvSpPr>
            <a:spLocks noGrp="1"/>
          </p:cNvSpPr>
          <p:nvPr>
            <p:ph idx="1"/>
          </p:nvPr>
        </p:nvSpPr>
        <p:spPr/>
        <p:txBody>
          <a:bodyPr/>
          <a:lstStyle/>
          <a:p>
            <a:r>
              <a:rPr lang="pt-BR" i="1" dirty="0"/>
              <a:t>“A mulher é metade da população, a metade menos favorecida. Seu labor no lar é incessante e anônimo; seu trabalho profissional é pobremente remunerado, e as mais das vezes o seu talento é frustrado, quanto às oportunidades de desenvolvimento e expansão. É justo, pois, que nomes femininos sejam incluídos nas cédulas dos partidos e sejam sufragados pelo voto popular”</a:t>
            </a:r>
            <a:r>
              <a:rPr lang="pt-BR" dirty="0"/>
              <a:t> </a:t>
            </a:r>
            <a:endParaRPr lang="en-US" dirty="0"/>
          </a:p>
          <a:p>
            <a:endParaRPr lang="en-US" dirty="0"/>
          </a:p>
        </p:txBody>
      </p:sp>
    </p:spTree>
    <p:extLst>
      <p:ext uri="{BB962C8B-B14F-4D97-AF65-F5344CB8AC3E}">
        <p14:creationId xmlns:p14="http://schemas.microsoft.com/office/powerpoint/2010/main" val="4185628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Discurso posse </a:t>
            </a:r>
            <a:r>
              <a:rPr lang="pt-BR" dirty="0" err="1"/>
              <a:t>Bertha</a:t>
            </a:r>
            <a:r>
              <a:rPr lang="pt-BR" dirty="0"/>
              <a:t> Lutz, </a:t>
            </a:r>
            <a:r>
              <a:rPr lang="pt-BR" dirty="0" smtClean="0"/>
              <a:t>28/7/36</a:t>
            </a:r>
            <a:endParaRPr lang="en-US" dirty="0"/>
          </a:p>
        </p:txBody>
      </p:sp>
      <p:sp>
        <p:nvSpPr>
          <p:cNvPr id="3" name="Espaço Reservado para Conteúdo 2"/>
          <p:cNvSpPr>
            <a:spLocks noGrp="1"/>
          </p:cNvSpPr>
          <p:nvPr>
            <p:ph idx="1"/>
          </p:nvPr>
        </p:nvSpPr>
        <p:spPr/>
        <p:txBody>
          <a:bodyPr/>
          <a:lstStyle/>
          <a:p>
            <a:r>
              <a:rPr lang="pt-BR" i="1" dirty="0"/>
              <a:t>“A mulher é metade da população, a metade menos favorecida. Seu labor no lar é incessante e anônimo; seu trabalho profissional é pobremente remunerado, e as mais das vezes o seu talento é frustrado, quanto às oportunidades de desenvolvimento e expansão. É justo, pois, que nomes femininos sejam incluídos nas cédulas dos partidos e sejam sufragados pelo voto popular”</a:t>
            </a:r>
            <a:r>
              <a:rPr lang="pt-BR" dirty="0"/>
              <a:t> </a:t>
            </a:r>
            <a:endParaRPr lang="en-US" dirty="0"/>
          </a:p>
          <a:p>
            <a:endParaRPr lang="en-US" dirty="0"/>
          </a:p>
        </p:txBody>
      </p:sp>
    </p:spTree>
    <p:extLst>
      <p:ext uri="{BB962C8B-B14F-4D97-AF65-F5344CB8AC3E}">
        <p14:creationId xmlns:p14="http://schemas.microsoft.com/office/powerpoint/2010/main" val="3984388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4293096"/>
            <a:ext cx="3312368" cy="2055952"/>
          </a:xfrm>
        </p:spPr>
      </p:pic>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692696"/>
            <a:ext cx="4608512" cy="2962615"/>
          </a:xfrm>
          <a:prstGeom prst="rect">
            <a:avLst/>
          </a:prstGeom>
        </p:spPr>
      </p:pic>
    </p:spTree>
    <p:extLst>
      <p:ext uri="{BB962C8B-B14F-4D97-AF65-F5344CB8AC3E}">
        <p14:creationId xmlns:p14="http://schemas.microsoft.com/office/powerpoint/2010/main" val="2127025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236752"/>
          </a:xfrm>
        </p:spPr>
        <p:txBody>
          <a:bodyPr>
            <a:normAutofit/>
          </a:bodyPr>
          <a:lstStyle/>
          <a:p>
            <a:r>
              <a:rPr lang="pt-BR" sz="3200" dirty="0" smtClean="0"/>
              <a:t>VIOLÊNCIA POLÍTICA </a:t>
            </a:r>
            <a:r>
              <a:rPr lang="pt-BR" sz="3200" dirty="0" err="1" smtClean="0"/>
              <a:t>COnTRA</a:t>
            </a:r>
            <a:r>
              <a:rPr lang="pt-BR" sz="3200" dirty="0" smtClean="0"/>
              <a:t> AS MULHERES</a:t>
            </a:r>
            <a:endParaRPr lang="pt-BR" sz="3200" dirty="0"/>
          </a:p>
        </p:txBody>
      </p:sp>
      <p:sp>
        <p:nvSpPr>
          <p:cNvPr id="3" name="Espaço Reservado para Conteúdo 2"/>
          <p:cNvSpPr>
            <a:spLocks noGrp="1"/>
          </p:cNvSpPr>
          <p:nvPr>
            <p:ph idx="1"/>
          </p:nvPr>
        </p:nvSpPr>
        <p:spPr>
          <a:xfrm>
            <a:off x="457200" y="1700808"/>
            <a:ext cx="7239000" cy="4754928"/>
          </a:xfrm>
        </p:spPr>
        <p:txBody>
          <a:bodyPr>
            <a:normAutofit fontScale="62500" lnSpcReduction="20000"/>
          </a:bodyPr>
          <a:lstStyle/>
          <a:p>
            <a:pPr marL="0" indent="0" algn="just">
              <a:buNone/>
            </a:pPr>
            <a:r>
              <a:rPr lang="pt-BR" dirty="0" smtClean="0"/>
              <a:t>A Convenção </a:t>
            </a:r>
            <a:r>
              <a:rPr lang="pt-BR" dirty="0"/>
              <a:t>Interamericana para Prevenir, Punir e Erradicar a Violência Contra a Mulher - "Convenção de Belém do Pará" (1994), aprovada pelo Congresso Nacional por meio do Decreto Legislativo nº 107, de 31 de agosto de 1995 e pelo Poder Executivo através do Decreto nº 1.973, de 1º de Agosto de 1996, determina que: </a:t>
            </a:r>
          </a:p>
          <a:p>
            <a:pPr marL="0" indent="0" algn="just">
              <a:buNone/>
            </a:pPr>
            <a:endParaRPr lang="pt-BR" i="1" dirty="0" smtClean="0"/>
          </a:p>
          <a:p>
            <a:pPr marL="0" indent="0" algn="just">
              <a:buNone/>
            </a:pPr>
            <a:endParaRPr lang="pt-BR" i="1" dirty="0"/>
          </a:p>
          <a:p>
            <a:pPr marL="0" indent="0" algn="just">
              <a:buNone/>
            </a:pPr>
            <a:endParaRPr lang="pt-BR" i="1" dirty="0"/>
          </a:p>
          <a:p>
            <a:pPr marL="0" indent="0" algn="just">
              <a:buNone/>
            </a:pPr>
            <a:endParaRPr lang="pt-BR" i="1" dirty="0" smtClean="0"/>
          </a:p>
          <a:p>
            <a:pPr marL="0" indent="0" algn="just">
              <a:buNone/>
            </a:pPr>
            <a:endParaRPr lang="pt-BR" i="1" dirty="0"/>
          </a:p>
          <a:p>
            <a:pPr marL="0" indent="0" algn="just">
              <a:buNone/>
            </a:pPr>
            <a:endParaRPr lang="pt-BR" i="1" dirty="0" smtClean="0"/>
          </a:p>
          <a:p>
            <a:pPr marL="0" indent="0" algn="just">
              <a:buNone/>
            </a:pPr>
            <a:endParaRPr lang="pt-BR" i="1" dirty="0"/>
          </a:p>
          <a:p>
            <a:pPr marL="0" indent="0" algn="just">
              <a:buNone/>
            </a:pPr>
            <a:endParaRPr lang="pt-BR" i="1" dirty="0" smtClean="0"/>
          </a:p>
          <a:p>
            <a:pPr marL="0" indent="0" algn="just">
              <a:buNone/>
            </a:pPr>
            <a:r>
              <a:rPr lang="pt-BR" i="1" dirty="0" smtClean="0"/>
              <a:t>Art</a:t>
            </a:r>
            <a:r>
              <a:rPr lang="pt-BR" i="1" dirty="0"/>
              <a:t>. 3º. Toda mulher tem direito ao reconhecimento, desfrute, exercício e proteção de todos os direitos humanos e liberdades consagradas em todos os instrumentos regionais e internacionais relativos aos direitos humanos. Estes direitos abrangem, entre outros:</a:t>
            </a:r>
          </a:p>
          <a:p>
            <a:pPr marL="0" indent="0" algn="just">
              <a:buNone/>
            </a:pPr>
            <a:r>
              <a:rPr lang="pt-BR" i="1" dirty="0" smtClean="0"/>
              <a:t>j) direito a ter </a:t>
            </a:r>
            <a:r>
              <a:rPr lang="pt-BR" b="1" i="1" dirty="0" smtClean="0"/>
              <a:t>igualdade de acesso às funções públicas </a:t>
            </a:r>
            <a:r>
              <a:rPr lang="pt-BR" i="1" dirty="0" smtClean="0"/>
              <a:t>de seu próprio país e a participar nos assuntos públicos, inclusive na tomada de decisões.</a:t>
            </a:r>
          </a:p>
          <a:p>
            <a:pPr marL="0" indent="0" algn="just">
              <a:buNone/>
            </a:pPr>
            <a:endParaRPr lang="pt-BR" i="1"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951509"/>
            <a:ext cx="3503626" cy="1665834"/>
          </a:xfrm>
          <a:prstGeom prst="rect">
            <a:avLst/>
          </a:prstGeom>
        </p:spPr>
      </p:pic>
    </p:spTree>
    <p:extLst>
      <p:ext uri="{BB962C8B-B14F-4D97-AF65-F5344CB8AC3E}">
        <p14:creationId xmlns:p14="http://schemas.microsoft.com/office/powerpoint/2010/main" val="2897753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VIOLÊNCIA</a:t>
            </a:r>
            <a:r>
              <a:rPr lang="pt-BR" dirty="0" smtClean="0"/>
              <a:t> </a:t>
            </a:r>
            <a:endParaRPr lang="en-US" dirty="0"/>
          </a:p>
        </p:txBody>
      </p:sp>
      <p:sp>
        <p:nvSpPr>
          <p:cNvPr id="3" name="Espaço Reservado para Conteúdo 2"/>
          <p:cNvSpPr>
            <a:spLocks noGrp="1"/>
          </p:cNvSpPr>
          <p:nvPr>
            <p:ph idx="1"/>
          </p:nvPr>
        </p:nvSpPr>
        <p:spPr/>
        <p:txBody>
          <a:bodyPr/>
          <a:lstStyle/>
          <a:p>
            <a:r>
              <a:rPr lang="pt-BR" dirty="0"/>
              <a:t>- 55,33% das mortes violentas de mulheres são ocorridas no ambiente doméstico, sendo 33,2% por parceiros e </a:t>
            </a:r>
            <a:r>
              <a:rPr lang="pt-BR" dirty="0" err="1"/>
              <a:t>ex</a:t>
            </a:r>
            <a:r>
              <a:rPr lang="pt-BR" dirty="0"/>
              <a:t> parceiros (MAPA DA ONU – 2015 com base no levantamento do Ministério da Saúde - 2013</a:t>
            </a:r>
            <a:r>
              <a:rPr lang="pt-BR" dirty="0" smtClean="0"/>
              <a:t>);</a:t>
            </a:r>
          </a:p>
          <a:p>
            <a:endParaRPr lang="en-US" dirty="0"/>
          </a:p>
          <a:p>
            <a:r>
              <a:rPr lang="pt-BR" dirty="0"/>
              <a:t>- divisão das tarefas domésticas. A tripla jornada. Viagens de campanha. Solução: Licença parental (envolvimento do pai com tarefas do lar).</a:t>
            </a:r>
            <a:endParaRPr lang="en-US" dirty="0"/>
          </a:p>
          <a:p>
            <a:endParaRPr lang="en-US" dirty="0"/>
          </a:p>
        </p:txBody>
      </p:sp>
    </p:spTree>
    <p:extLst>
      <p:ext uri="{BB962C8B-B14F-4D97-AF65-F5344CB8AC3E}">
        <p14:creationId xmlns:p14="http://schemas.microsoft.com/office/powerpoint/2010/main" val="1296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3950" y="326163"/>
            <a:ext cx="7239000" cy="1224507"/>
          </a:xfrm>
        </p:spPr>
        <p:txBody>
          <a:bodyPr>
            <a:normAutofit/>
          </a:bodyPr>
          <a:lstStyle/>
          <a:p>
            <a:r>
              <a:rPr lang="pt-BR" sz="3200" dirty="0" smtClean="0"/>
              <a:t>ONU Mulheres, TSE, instituto patrícia </a:t>
            </a:r>
            <a:r>
              <a:rPr lang="pt-BR" sz="3200" dirty="0" err="1" smtClean="0"/>
              <a:t>galvão</a:t>
            </a:r>
            <a:r>
              <a:rPr lang="pt-BR" sz="3200" dirty="0" smtClean="0"/>
              <a:t> e </a:t>
            </a:r>
            <a:r>
              <a:rPr lang="pt-BR" sz="3200" dirty="0" err="1" smtClean="0"/>
              <a:t>demodê</a:t>
            </a:r>
            <a:r>
              <a:rPr lang="pt-BR" sz="3200" dirty="0" smtClean="0"/>
              <a:t>/</a:t>
            </a:r>
            <a:r>
              <a:rPr lang="pt-BR" sz="3200" dirty="0" err="1" smtClean="0"/>
              <a:t>unb</a:t>
            </a:r>
            <a:r>
              <a:rPr lang="pt-BR" sz="3200" dirty="0" smtClean="0"/>
              <a:t>	</a:t>
            </a:r>
            <a:endParaRPr lang="pt-BR" sz="3200" dirty="0"/>
          </a:p>
        </p:txBody>
      </p:sp>
      <p:sp>
        <p:nvSpPr>
          <p:cNvPr id="3" name="Espaço Reservado para Conteúdo 2"/>
          <p:cNvSpPr>
            <a:spLocks noGrp="1"/>
          </p:cNvSpPr>
          <p:nvPr>
            <p:ph idx="1"/>
          </p:nvPr>
        </p:nvSpPr>
        <p:spPr>
          <a:xfrm>
            <a:off x="457200" y="1628800"/>
            <a:ext cx="7239000" cy="4826936"/>
          </a:xfrm>
        </p:spPr>
        <p:txBody>
          <a:bodyPr>
            <a:normAutofit/>
          </a:bodyPr>
          <a:lstStyle/>
          <a:p>
            <a:pPr marL="0" indent="0" algn="just">
              <a:buNone/>
            </a:pPr>
            <a:r>
              <a:rPr lang="pt-BR" dirty="0" smtClean="0"/>
              <a:t>Lançamento da Plataforma “CIDADE 50-50: Todas e todos pela igualdade” </a:t>
            </a:r>
            <a:r>
              <a:rPr lang="pt-BR" i="1" dirty="0" smtClean="0"/>
              <a:t>http</a:t>
            </a:r>
            <a:r>
              <a:rPr lang="pt-BR" i="1" dirty="0"/>
              <a:t>://www.cidade5050.org.br/</a:t>
            </a:r>
          </a:p>
          <a:p>
            <a:pPr marL="0" indent="0" algn="just">
              <a:buNone/>
            </a:pP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743" y="2924944"/>
            <a:ext cx="6982405" cy="3721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6425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a:t>Eleitoras</a:t>
            </a:r>
            <a:endParaRPr lang="en-US" sz="3200" dirty="0"/>
          </a:p>
        </p:txBody>
      </p:sp>
      <p:sp>
        <p:nvSpPr>
          <p:cNvPr id="3" name="Espaço Reservado para Conteúdo 2"/>
          <p:cNvSpPr>
            <a:spLocks noGrp="1"/>
          </p:cNvSpPr>
          <p:nvPr>
            <p:ph idx="1"/>
          </p:nvPr>
        </p:nvSpPr>
        <p:spPr/>
        <p:txBody>
          <a:bodyPr>
            <a:normAutofit fontScale="77500" lnSpcReduction="20000"/>
          </a:bodyPr>
          <a:lstStyle/>
          <a:p>
            <a:r>
              <a:rPr lang="pt-BR" dirty="0"/>
              <a:t>Em 1927, a potiguar Celina Guimarães Viana e, no ano seguinte, a mineira Maria Ernestina Carneiro Santiago de Souza, a </a:t>
            </a:r>
            <a:r>
              <a:rPr lang="pt-BR" dirty="0" err="1"/>
              <a:t>Mietta</a:t>
            </a:r>
            <a:r>
              <a:rPr lang="pt-BR" dirty="0"/>
              <a:t> Santiago, conquistaram, por sentenças judiciais, o direito de votar e serem votadas.</a:t>
            </a:r>
            <a:r>
              <a:rPr lang="pt-BR" dirty="0"/>
              <a:t/>
            </a:r>
            <a:br>
              <a:rPr lang="pt-BR" dirty="0"/>
            </a:br>
            <a:r>
              <a:rPr lang="pt-BR" dirty="0" err="1"/>
              <a:t>Mietta</a:t>
            </a:r>
            <a:r>
              <a:rPr lang="pt-BR" dirty="0"/>
              <a:t> Santiago, mineira educada na Europa, com 20 anos havia retornado do Velho Mundo e descobriu, em 1928, que o veto ao voto das mulheres contrariava o artigo 70 da Constituição Brasileira de 24 de fevereiro 1891, então em vigor. Com garantia de sentença judicial (fato inédito no país), proferida em mandado de segurança, conquistou o direito de votar. O que de fato fez, votando em si mesma para uma vaga de deputada federal.</a:t>
            </a:r>
            <a:r>
              <a:rPr lang="pt-BR" dirty="0"/>
              <a:t/>
            </a:r>
            <a:br>
              <a:rPr lang="pt-BR" dirty="0"/>
            </a:br>
            <a:r>
              <a:rPr lang="pt-BR" dirty="0"/>
              <a:t>Escritora, advogada e oradora competente, ela frequentava com desenvoltura o círculo de </a:t>
            </a:r>
            <a:r>
              <a:rPr lang="pt-BR" dirty="0" smtClean="0"/>
              <a:t>políticos.</a:t>
            </a:r>
          </a:p>
          <a:p>
            <a:r>
              <a:rPr lang="pt-BR" dirty="0"/>
              <a:t>Após 83 anos do registro da primeira eleitora, as </a:t>
            </a:r>
            <a:r>
              <a:rPr lang="pt-BR" b="1" dirty="0"/>
              <a:t>mulheres tornaram-se a maioria </a:t>
            </a:r>
            <a:r>
              <a:rPr lang="pt-BR" dirty="0"/>
              <a:t>dos votantes nas eleições gerais de </a:t>
            </a:r>
            <a:r>
              <a:rPr lang="pt-BR" b="1" dirty="0"/>
              <a:t>2010, quando 51,82 % dos 135 milhões de eleitores </a:t>
            </a:r>
            <a:r>
              <a:rPr lang="pt-BR" dirty="0"/>
              <a:t>eram do sexo feminino.</a:t>
            </a:r>
            <a:endParaRPr lang="en-US" dirty="0"/>
          </a:p>
        </p:txBody>
      </p:sp>
    </p:spTree>
    <p:extLst>
      <p:ext uri="{BB962C8B-B14F-4D97-AF65-F5344CB8AC3E}">
        <p14:creationId xmlns:p14="http://schemas.microsoft.com/office/powerpoint/2010/main" val="130327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Constituição federal</a:t>
            </a:r>
            <a:endParaRPr lang="en-US" dirty="0"/>
          </a:p>
        </p:txBody>
      </p:sp>
      <p:sp>
        <p:nvSpPr>
          <p:cNvPr id="3" name="Espaço Reservado para Conteúdo 2"/>
          <p:cNvSpPr>
            <a:spLocks noGrp="1"/>
          </p:cNvSpPr>
          <p:nvPr>
            <p:ph idx="1"/>
          </p:nvPr>
        </p:nvSpPr>
        <p:spPr/>
        <p:txBody>
          <a:bodyPr>
            <a:normAutofit fontScale="62500" lnSpcReduction="20000"/>
          </a:bodyPr>
          <a:lstStyle/>
          <a:p>
            <a:r>
              <a:rPr lang="pt-BR" dirty="0"/>
              <a:t>A Constituição de 1824 não trazia qualquer impedimento ao exercício dos direitos políticos por mulheres, mas, por outro lado, também não era explícita quanto à possibilidade desse exercício, que foi introduzido no ano anterior, com a aprovação do Código Eleitoral de 1932. Além dessa e de outras grandes conquistas, o Código instituiu a Justiça Eleitoral, que passou a regulamentar as eleições no país.</a:t>
            </a:r>
          </a:p>
          <a:p>
            <a:r>
              <a:rPr lang="pt-BR" dirty="0"/>
              <a:t>O artigo 2º deste Código continha a seguinte redação: “É eleitor o cidadão maior de 21 anos, sem distinção de sexo, alistado na forma deste Código”. A aprovação do Código de 1932, no entanto, deu-se por meio do Decreto nº 21.076, durante o Governo Provisório de Getúlio Vargas. Somente dois anos depois, em 1934, quando da inauguração de uma nova ordem constitucional, por meio da segunda Constituição da República, esses direitos políticos conferidos às mulheres foram assentados em bases constitucionais. No entanto, a nova Constituição restringiu a votação feminina às mulheres que exerciam função pública remunerada.</a:t>
            </a:r>
          </a:p>
          <a:p>
            <a:r>
              <a:rPr lang="pt-BR" dirty="0"/>
              <a:t>“Já a Constituição de 1946, finalmente, nem se preocupou em especificar os brasileiros de um e outro sexo. Tão claro estava, agora, que não se poderia afastar o sufrágio feminino, que afirmou, simplesmente: Art. 131. São eleitores os brasileiros maiores de 18 anos que se alistarem na forma da lei”, diz o professor Walter Costa Porto, ex-ministro do TSE, no Dicionário do voto. Apesar de a Constituição não fazer distinção, essa diferença só foi superada, definitivamente, com o Código Eleitoral atual, de 1965.</a:t>
            </a:r>
          </a:p>
          <a:p>
            <a:endParaRPr lang="en-US" dirty="0"/>
          </a:p>
        </p:txBody>
      </p:sp>
    </p:spTree>
    <p:extLst>
      <p:ext uri="{BB962C8B-B14F-4D97-AF65-F5344CB8AC3E}">
        <p14:creationId xmlns:p14="http://schemas.microsoft.com/office/powerpoint/2010/main" val="304032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Constituição do rio grande do norte</a:t>
            </a:r>
            <a:endParaRPr lang="en-US" dirty="0"/>
          </a:p>
        </p:txBody>
      </p:sp>
      <p:sp>
        <p:nvSpPr>
          <p:cNvPr id="3" name="Espaço Reservado para Conteúdo 2"/>
          <p:cNvSpPr>
            <a:spLocks noGrp="1"/>
          </p:cNvSpPr>
          <p:nvPr>
            <p:ph idx="1"/>
          </p:nvPr>
        </p:nvSpPr>
        <p:spPr/>
        <p:txBody>
          <a:bodyPr/>
          <a:lstStyle/>
          <a:p>
            <a:r>
              <a:rPr lang="pt-BR" dirty="0"/>
              <a:t>O Estado pioneiro no reconhecimento do voto feminino foi o Rio Grande do Norte. A Lei Eleitoral do Estado de 1927 determinou em seu artigo 17: “No Rio Grande do Norte, poderão votar e ser votados, sem distinção de sexos, todos os cidadãos que reunirem as condições exigidas por esta lei”. Com essa norma, mulheres das cidades de Natal, Mossoró, </a:t>
            </a:r>
            <a:r>
              <a:rPr lang="pt-BR" dirty="0" err="1"/>
              <a:t>Açari</a:t>
            </a:r>
            <a:r>
              <a:rPr lang="pt-BR" dirty="0"/>
              <a:t> e Apodi alistaram-se como eleitoras em 1928.</a:t>
            </a:r>
            <a:endParaRPr lang="en-US" dirty="0"/>
          </a:p>
        </p:txBody>
      </p:sp>
    </p:spTree>
    <p:extLst>
      <p:ext uri="{BB962C8B-B14F-4D97-AF65-F5344CB8AC3E}">
        <p14:creationId xmlns:p14="http://schemas.microsoft.com/office/powerpoint/2010/main" val="416935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3950" y="326163"/>
            <a:ext cx="7239000" cy="1224507"/>
          </a:xfrm>
        </p:spPr>
        <p:txBody>
          <a:bodyPr>
            <a:normAutofit/>
          </a:bodyPr>
          <a:lstStyle/>
          <a:p>
            <a:r>
              <a:rPr lang="pt-BR" sz="3200" dirty="0"/>
              <a:t>Mulher eleitora – Carlos Drummond de </a:t>
            </a:r>
            <a:r>
              <a:rPr lang="pt-BR" sz="3200" dirty="0" smtClean="0"/>
              <a:t>Andrade</a:t>
            </a:r>
            <a:r>
              <a:rPr lang="pt-BR" sz="3200" dirty="0" smtClean="0"/>
              <a:t>	</a:t>
            </a:r>
            <a:endParaRPr lang="pt-BR" sz="3200" dirty="0"/>
          </a:p>
        </p:txBody>
      </p:sp>
      <p:sp>
        <p:nvSpPr>
          <p:cNvPr id="4" name="Espaço Reservado para Conteúdo 3"/>
          <p:cNvSpPr>
            <a:spLocks noGrp="1"/>
          </p:cNvSpPr>
          <p:nvPr>
            <p:ph idx="1"/>
          </p:nvPr>
        </p:nvSpPr>
        <p:spPr/>
        <p:txBody>
          <a:bodyPr>
            <a:normAutofit fontScale="92500" lnSpcReduction="20000"/>
          </a:bodyPr>
          <a:lstStyle/>
          <a:p>
            <a:pPr marL="0" indent="0">
              <a:buNone/>
            </a:pPr>
            <a:endParaRPr lang="pt-BR" i="1" dirty="0" smtClean="0"/>
          </a:p>
          <a:p>
            <a:pPr marL="0" indent="0">
              <a:buNone/>
            </a:pPr>
            <a:r>
              <a:rPr lang="pt-BR" i="1" dirty="0" err="1" smtClean="0"/>
              <a:t>Mietta</a:t>
            </a:r>
            <a:r>
              <a:rPr lang="pt-BR" i="1" dirty="0" smtClean="0"/>
              <a:t> Santiago</a:t>
            </a:r>
            <a:br>
              <a:rPr lang="pt-BR" i="1" dirty="0" smtClean="0"/>
            </a:br>
            <a:r>
              <a:rPr lang="pt-BR" i="1" dirty="0" smtClean="0"/>
              <a:t>loura poeta bacharel</a:t>
            </a:r>
            <a:br>
              <a:rPr lang="pt-BR" i="1" dirty="0" smtClean="0"/>
            </a:br>
            <a:r>
              <a:rPr lang="pt-BR" i="1" dirty="0" smtClean="0"/>
              <a:t>Conquista, por sentença de Juiz,</a:t>
            </a:r>
            <a:br>
              <a:rPr lang="pt-BR" i="1" dirty="0" smtClean="0"/>
            </a:br>
            <a:r>
              <a:rPr lang="pt-BR" i="1" dirty="0" smtClean="0"/>
              <a:t>direito de votar e ser votada</a:t>
            </a:r>
            <a:br>
              <a:rPr lang="pt-BR" i="1" dirty="0" smtClean="0"/>
            </a:br>
            <a:r>
              <a:rPr lang="pt-BR" i="1" dirty="0" smtClean="0"/>
              <a:t>para vereador, deputado, senador,</a:t>
            </a:r>
            <a:br>
              <a:rPr lang="pt-BR" i="1" dirty="0" smtClean="0"/>
            </a:br>
            <a:r>
              <a:rPr lang="pt-BR" i="1" dirty="0" smtClean="0"/>
              <a:t>e até Presidente da República,</a:t>
            </a:r>
            <a:br>
              <a:rPr lang="pt-BR" i="1" dirty="0" smtClean="0"/>
            </a:br>
            <a:r>
              <a:rPr lang="pt-BR" i="1" dirty="0" smtClean="0"/>
              <a:t>Mulher votando?</a:t>
            </a:r>
            <a:br>
              <a:rPr lang="pt-BR" i="1" dirty="0" smtClean="0"/>
            </a:br>
            <a:r>
              <a:rPr lang="pt-BR" i="1" dirty="0" smtClean="0"/>
              <a:t>Mulher, quem sabe, Chefe da Nação?</a:t>
            </a:r>
            <a:br>
              <a:rPr lang="pt-BR" i="1" dirty="0" smtClean="0"/>
            </a:br>
            <a:r>
              <a:rPr lang="pt-BR" i="1" dirty="0" smtClean="0"/>
              <a:t>O escândalo abafa a </a:t>
            </a:r>
            <a:r>
              <a:rPr lang="pt-BR" i="1" dirty="0" err="1" smtClean="0"/>
              <a:t>Mantiqueira,faz</a:t>
            </a:r>
            <a:r>
              <a:rPr lang="pt-BR" i="1" dirty="0" smtClean="0"/>
              <a:t> tremerem os trilhos da Central</a:t>
            </a:r>
            <a:br>
              <a:rPr lang="pt-BR" i="1" dirty="0" smtClean="0"/>
            </a:br>
            <a:r>
              <a:rPr lang="pt-BR" i="1" dirty="0" smtClean="0"/>
              <a:t>e acende no Bairro dos Funcionários,</a:t>
            </a:r>
            <a:br>
              <a:rPr lang="pt-BR" i="1" dirty="0" smtClean="0"/>
            </a:br>
            <a:r>
              <a:rPr lang="pt-BR" i="1" dirty="0" smtClean="0"/>
              <a:t>melhor: na cidade inteira funcionária,</a:t>
            </a:r>
            <a:br>
              <a:rPr lang="pt-BR" i="1" dirty="0" smtClean="0"/>
            </a:br>
            <a:r>
              <a:rPr lang="pt-BR" i="1" dirty="0" smtClean="0"/>
              <a:t>a suspeita de que Minas endoidece,</a:t>
            </a:r>
            <a:br>
              <a:rPr lang="pt-BR" i="1" dirty="0" smtClean="0"/>
            </a:br>
            <a:r>
              <a:rPr lang="pt-BR" i="1" dirty="0" smtClean="0"/>
              <a:t>já endoideceu: o mundo acaba.</a:t>
            </a:r>
            <a:endParaRPr lang="pt-BR" i="1" dirty="0" smtClean="0"/>
          </a:p>
        </p:txBody>
      </p:sp>
    </p:spTree>
    <p:extLst>
      <p:ext uri="{BB962C8B-B14F-4D97-AF65-F5344CB8AC3E}">
        <p14:creationId xmlns:p14="http://schemas.microsoft.com/office/powerpoint/2010/main" val="1022664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a 1">
      <a:dk1>
        <a:sysClr val="windowText" lastClr="000000"/>
      </a:dk1>
      <a:lt1>
        <a:sysClr val="window" lastClr="FFFFFF"/>
      </a:lt1>
      <a:dk2>
        <a:srgbClr val="CD79A5"/>
      </a:dk2>
      <a:lt2>
        <a:srgbClr val="F4E7ED"/>
      </a:lt2>
      <a:accent1>
        <a:srgbClr val="892D4E"/>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44253</TotalTime>
  <Words>2329</Words>
  <Application>Microsoft Office PowerPoint</Application>
  <PresentationFormat>Apresentação na tela (4:3)</PresentationFormat>
  <Paragraphs>241</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Opulento</vt:lpstr>
      <vt:lpstr>“Os poderes femininos. A representatividade da mulher na política e na justiça: narrativas sobre direito a igualdade".</vt:lpstr>
      <vt:lpstr>VIOLÊNCIA POLÍTICA CONTRA AS MULHERES</vt:lpstr>
      <vt:lpstr>VIOLÊNCIA POLÍTICA COnTRA AS MULHERES</vt:lpstr>
      <vt:lpstr>VIOLÊNCIA </vt:lpstr>
      <vt:lpstr>ONU Mulheres, TSE, instituto patrícia galvão e demodê/unb </vt:lpstr>
      <vt:lpstr>Eleitoras</vt:lpstr>
      <vt:lpstr>Constituição federal</vt:lpstr>
      <vt:lpstr>Constituição do rio grande do norte</vt:lpstr>
      <vt:lpstr>Mulher eleitora – Carlos Drummond de Andrade </vt:lpstr>
      <vt:lpstr>MULHERES ELEITAS</vt:lpstr>
      <vt:lpstr>Resultados das eleições</vt:lpstr>
      <vt:lpstr>Resultados das eleições</vt:lpstr>
      <vt:lpstr>Cotas de participação feminina: Por que a necessidade?</vt:lpstr>
      <vt:lpstr>Cotas de participação feminina: Por que a necessidade?</vt:lpstr>
      <vt:lpstr>Cotas de participação feminina: Por que a necessidade?</vt:lpstr>
      <vt:lpstr>legislação</vt:lpstr>
      <vt:lpstr>legislação</vt:lpstr>
      <vt:lpstr>Propostas</vt:lpstr>
      <vt:lpstr>Candidaturas laranjas</vt:lpstr>
      <vt:lpstr>jurisprudência</vt:lpstr>
      <vt:lpstr>PROPAGANDA PARTIDÁRIA </vt:lpstr>
      <vt:lpstr>FUNDO PARTIDÁRIO</vt:lpstr>
      <vt:lpstr>FUNDO PARTIDÁRIO</vt:lpstr>
      <vt:lpstr>FUNDO PARTIDÁRIO: questionamentos</vt:lpstr>
      <vt:lpstr>Propaganda institucional do tse </vt:lpstr>
      <vt:lpstr>COTAS NOS DIRETÓRIOS DE PARTIDOS POLÍTICOS</vt:lpstr>
      <vt:lpstr>QUEM FALOU? E QUANDO?</vt:lpstr>
      <vt:lpstr>Discurso posse Bertha Lutz, 28/7/36</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VIII CONGRESSO BRASILEIRO DE DIREITO ELEITORAL RECIFE</dc:title>
  <dc:creator>KUFA</dc:creator>
  <cp:lastModifiedBy>kufa</cp:lastModifiedBy>
  <cp:revision>89</cp:revision>
  <cp:lastPrinted>2017-10-09T11:21:35Z</cp:lastPrinted>
  <dcterms:modified xsi:type="dcterms:W3CDTF">2018-03-07T12:57:18Z</dcterms:modified>
</cp:coreProperties>
</file>